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9" r:id="rId3"/>
    <p:sldId id="261" r:id="rId4"/>
    <p:sldId id="280" r:id="rId5"/>
    <p:sldId id="268" r:id="rId6"/>
    <p:sldId id="269" r:id="rId7"/>
    <p:sldId id="270" r:id="rId8"/>
    <p:sldId id="271" r:id="rId9"/>
    <p:sldId id="278" r:id="rId10"/>
    <p:sldId id="272"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12"/>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10765-6881-4AC8-B667-8E4E3F76B8C4}" type="datetimeFigureOut">
              <a:rPr lang="en-GB" smtClean="0"/>
              <a:pPr/>
              <a:t>28/04/2026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94C19-9C07-4013-8644-B16732EF6B42}" type="slidenum">
              <a:rPr lang="en-GB" smtClean="0"/>
              <a:pPr/>
              <a:t>‹#›</a:t>
            </a:fld>
            <a:endParaRPr lang="en-GB"/>
          </a:p>
        </p:txBody>
      </p:sp>
    </p:spTree>
    <p:extLst>
      <p:ext uri="{BB962C8B-B14F-4D97-AF65-F5344CB8AC3E}">
        <p14:creationId xmlns:p14="http://schemas.microsoft.com/office/powerpoint/2010/main" xmlns="" val="206751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Compliment</a:t>
            </a:r>
          </a:p>
        </p:txBody>
      </p:sp>
      <p:sp>
        <p:nvSpPr>
          <p:cNvPr id="4" name="Slide Number Placeholder 3"/>
          <p:cNvSpPr>
            <a:spLocks noGrp="1"/>
          </p:cNvSpPr>
          <p:nvPr>
            <p:ph type="sldNum" sz="quarter" idx="10"/>
          </p:nvPr>
        </p:nvSpPr>
        <p:spPr/>
        <p:txBody>
          <a:bodyPr/>
          <a:lstStyle/>
          <a:p>
            <a:fld id="{610ACB66-381F-41BD-B34F-CA31C419ED0B}" type="slidenum">
              <a:rPr lang="en-GB" smtClean="0"/>
              <a:pPr/>
              <a:t>1</a:t>
            </a:fld>
            <a:endParaRPr lang="en-GB"/>
          </a:p>
        </p:txBody>
      </p:sp>
    </p:spTree>
    <p:extLst>
      <p:ext uri="{BB962C8B-B14F-4D97-AF65-F5344CB8AC3E}">
        <p14:creationId xmlns:p14="http://schemas.microsoft.com/office/powerpoint/2010/main" xmlns="" val="7653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Monthly crime figures:</a:t>
            </a:r>
          </a:p>
          <a:p>
            <a:r>
              <a:rPr lang="en-GB" sz="1200" kern="1200" dirty="0">
                <a:solidFill>
                  <a:schemeClr val="tx1"/>
                </a:solidFill>
                <a:effectLst/>
                <a:latin typeface="+mn-lt"/>
                <a:ea typeface="+mn-ea"/>
                <a:cs typeface="+mn-cs"/>
              </a:rPr>
              <a:t>April- 136</a:t>
            </a:r>
          </a:p>
          <a:p>
            <a:r>
              <a:rPr lang="en-GB" sz="1200" kern="1200" dirty="0">
                <a:solidFill>
                  <a:schemeClr val="tx1"/>
                </a:solidFill>
                <a:effectLst/>
                <a:latin typeface="+mn-lt"/>
                <a:ea typeface="+mn-ea"/>
                <a:cs typeface="+mn-cs"/>
              </a:rPr>
              <a:t>May- 162</a:t>
            </a:r>
          </a:p>
          <a:p>
            <a:r>
              <a:rPr lang="en-GB" sz="1200" kern="1200" dirty="0">
                <a:solidFill>
                  <a:schemeClr val="tx1"/>
                </a:solidFill>
                <a:effectLst/>
                <a:latin typeface="+mn-lt"/>
                <a:ea typeface="+mn-ea"/>
                <a:cs typeface="+mn-cs"/>
              </a:rPr>
              <a:t>June- 181</a:t>
            </a:r>
          </a:p>
          <a:p>
            <a:r>
              <a:rPr lang="en-GB" sz="1200" kern="1200" dirty="0">
                <a:solidFill>
                  <a:schemeClr val="tx1"/>
                </a:solidFill>
                <a:effectLst/>
                <a:latin typeface="+mn-lt"/>
                <a:ea typeface="+mn-ea"/>
                <a:cs typeface="+mn-cs"/>
              </a:rPr>
              <a:t>July- 178</a:t>
            </a:r>
          </a:p>
          <a:p>
            <a:r>
              <a:rPr lang="en-GB" sz="1200" kern="1200" dirty="0">
                <a:solidFill>
                  <a:schemeClr val="tx1"/>
                </a:solidFill>
                <a:effectLst/>
                <a:latin typeface="+mn-lt"/>
                <a:ea typeface="+mn-ea"/>
                <a:cs typeface="+mn-cs"/>
              </a:rPr>
              <a:t>August- 154</a:t>
            </a:r>
          </a:p>
          <a:p>
            <a:r>
              <a:rPr lang="en-GB" sz="1200" kern="1200" dirty="0">
                <a:solidFill>
                  <a:schemeClr val="tx1"/>
                </a:solidFill>
                <a:effectLst/>
                <a:latin typeface="+mn-lt"/>
                <a:ea typeface="+mn-ea"/>
                <a:cs typeface="+mn-cs"/>
              </a:rPr>
              <a:t>September- 120</a:t>
            </a:r>
          </a:p>
          <a:p>
            <a:endParaRPr lang="en-GB" dirty="0"/>
          </a:p>
        </p:txBody>
      </p:sp>
      <p:sp>
        <p:nvSpPr>
          <p:cNvPr id="4" name="Slide Number Placeholder 3"/>
          <p:cNvSpPr>
            <a:spLocks noGrp="1"/>
          </p:cNvSpPr>
          <p:nvPr>
            <p:ph type="sldNum" sz="quarter" idx="10"/>
          </p:nvPr>
        </p:nvSpPr>
        <p:spPr/>
        <p:txBody>
          <a:bodyPr/>
          <a:lstStyle/>
          <a:p>
            <a:fld id="{610ACB66-381F-41BD-B34F-CA31C419ED0B}" type="slidenum">
              <a:rPr lang="en-GB" smtClean="0"/>
              <a:pPr/>
              <a:t>3</a:t>
            </a:fld>
            <a:endParaRPr lang="en-GB"/>
          </a:p>
        </p:txBody>
      </p:sp>
    </p:spTree>
    <p:extLst>
      <p:ext uri="{BB962C8B-B14F-4D97-AF65-F5344CB8AC3E}">
        <p14:creationId xmlns:p14="http://schemas.microsoft.com/office/powerpoint/2010/main" xmlns="" val="271854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47737E-F7A7-3AD7-35D9-E68FDA022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9BB1D62-A281-C566-7DF0-063379FD4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CCD8A5B-4F91-AEAD-E645-1EE47FDB2C74}"/>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Monthly crime figures:</a:t>
            </a:r>
          </a:p>
          <a:p>
            <a:r>
              <a:rPr lang="en-GB" sz="1200" kern="1200" dirty="0">
                <a:solidFill>
                  <a:schemeClr val="tx1"/>
                </a:solidFill>
                <a:effectLst/>
                <a:latin typeface="+mn-lt"/>
                <a:ea typeface="+mn-ea"/>
                <a:cs typeface="+mn-cs"/>
              </a:rPr>
              <a:t>April- 136</a:t>
            </a:r>
          </a:p>
          <a:p>
            <a:r>
              <a:rPr lang="en-GB" sz="1200" kern="1200" dirty="0">
                <a:solidFill>
                  <a:schemeClr val="tx1"/>
                </a:solidFill>
                <a:effectLst/>
                <a:latin typeface="+mn-lt"/>
                <a:ea typeface="+mn-ea"/>
                <a:cs typeface="+mn-cs"/>
              </a:rPr>
              <a:t>May- 162</a:t>
            </a:r>
          </a:p>
          <a:p>
            <a:r>
              <a:rPr lang="en-GB" sz="1200" kern="1200" dirty="0">
                <a:solidFill>
                  <a:schemeClr val="tx1"/>
                </a:solidFill>
                <a:effectLst/>
                <a:latin typeface="+mn-lt"/>
                <a:ea typeface="+mn-ea"/>
                <a:cs typeface="+mn-cs"/>
              </a:rPr>
              <a:t>June- 181</a:t>
            </a:r>
          </a:p>
          <a:p>
            <a:r>
              <a:rPr lang="en-GB" sz="1200" kern="1200" dirty="0">
                <a:solidFill>
                  <a:schemeClr val="tx1"/>
                </a:solidFill>
                <a:effectLst/>
                <a:latin typeface="+mn-lt"/>
                <a:ea typeface="+mn-ea"/>
                <a:cs typeface="+mn-cs"/>
              </a:rPr>
              <a:t>July- 178</a:t>
            </a:r>
          </a:p>
          <a:p>
            <a:r>
              <a:rPr lang="en-GB" sz="1200" kern="1200" dirty="0">
                <a:solidFill>
                  <a:schemeClr val="tx1"/>
                </a:solidFill>
                <a:effectLst/>
                <a:latin typeface="+mn-lt"/>
                <a:ea typeface="+mn-ea"/>
                <a:cs typeface="+mn-cs"/>
              </a:rPr>
              <a:t>August- 154</a:t>
            </a:r>
          </a:p>
          <a:p>
            <a:r>
              <a:rPr lang="en-GB" sz="1200" kern="1200" dirty="0">
                <a:solidFill>
                  <a:schemeClr val="tx1"/>
                </a:solidFill>
                <a:effectLst/>
                <a:latin typeface="+mn-lt"/>
                <a:ea typeface="+mn-ea"/>
                <a:cs typeface="+mn-cs"/>
              </a:rPr>
              <a:t>September- 120</a:t>
            </a:r>
          </a:p>
          <a:p>
            <a:endParaRPr lang="en-GB" dirty="0"/>
          </a:p>
        </p:txBody>
      </p:sp>
      <p:sp>
        <p:nvSpPr>
          <p:cNvPr id="4" name="Slide Number Placeholder 3">
            <a:extLst>
              <a:ext uri="{FF2B5EF4-FFF2-40B4-BE49-F238E27FC236}">
                <a16:creationId xmlns:a16="http://schemas.microsoft.com/office/drawing/2014/main" xmlns="" id="{81A7E45C-5397-F9AC-A8FA-6A921DF85AFB}"/>
              </a:ext>
            </a:extLst>
          </p:cNvPr>
          <p:cNvSpPr>
            <a:spLocks noGrp="1"/>
          </p:cNvSpPr>
          <p:nvPr>
            <p:ph type="sldNum" sz="quarter" idx="10"/>
          </p:nvPr>
        </p:nvSpPr>
        <p:spPr/>
        <p:txBody>
          <a:bodyPr/>
          <a:lstStyle/>
          <a:p>
            <a:fld id="{610ACB66-381F-41BD-B34F-CA31C419ED0B}" type="slidenum">
              <a:rPr lang="en-GB" smtClean="0"/>
              <a:pPr/>
              <a:t>4</a:t>
            </a:fld>
            <a:endParaRPr lang="en-GB"/>
          </a:p>
        </p:txBody>
      </p:sp>
    </p:spTree>
    <p:extLst>
      <p:ext uri="{BB962C8B-B14F-4D97-AF65-F5344CB8AC3E}">
        <p14:creationId xmlns:p14="http://schemas.microsoft.com/office/powerpoint/2010/main" xmlns="" val="353977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CB66-381F-41BD-B34F-CA31C419ED0B}" type="slidenum">
              <a:rPr lang="en-GB" smtClean="0"/>
              <a:pPr/>
              <a:t>5</a:t>
            </a:fld>
            <a:endParaRPr lang="en-GB"/>
          </a:p>
        </p:txBody>
      </p:sp>
    </p:spTree>
    <p:extLst>
      <p:ext uri="{BB962C8B-B14F-4D97-AF65-F5344CB8AC3E}">
        <p14:creationId xmlns:p14="http://schemas.microsoft.com/office/powerpoint/2010/main" xmlns="" val="133029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41927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60454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282400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PS_Title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63F89-8A9E-C728-E849-0CC8107C5112}"/>
              </a:ext>
            </a:extLst>
          </p:cNvPr>
          <p:cNvSpPr>
            <a:spLocks noGrp="1"/>
          </p:cNvSpPr>
          <p:nvPr>
            <p:ph type="ctrTitle" hasCustomPrompt="1"/>
          </p:nvPr>
        </p:nvSpPr>
        <p:spPr>
          <a:xfrm>
            <a:off x="468146" y="1359805"/>
            <a:ext cx="5397149" cy="1339671"/>
          </a:xfrm>
        </p:spPr>
        <p:txBody>
          <a:bodyPr bIns="468000" anchor="t" anchorCtr="0"/>
          <a:lstStyle>
            <a:lvl1pPr algn="l">
              <a:lnSpc>
                <a:spcPts val="3900"/>
              </a:lnSpc>
              <a:defRPr sz="3700" b="1" i="0" cap="all" baseline="0">
                <a:solidFill>
                  <a:schemeClr val="bg1"/>
                </a:solidFill>
                <a:latin typeface="Arial Black" panose="020B0604020202020204" pitchFamily="34" charset="0"/>
                <a:cs typeface="Arial Black" panose="020B0604020202020204" pitchFamily="34" charset="0"/>
              </a:defRPr>
            </a:lvl1pPr>
          </a:lstStyle>
          <a:p>
            <a:r>
              <a:rPr lang="en-GB" dirty="0"/>
              <a:t>Presentation title lorem ipsum </a:t>
            </a:r>
            <a:r>
              <a:rPr lang="en-GB" dirty="0" err="1"/>
              <a:t>dolor</a:t>
            </a:r>
            <a:r>
              <a:rPr lang="en-GB" dirty="0"/>
              <a:t> sit </a:t>
            </a:r>
            <a:r>
              <a:rPr lang="en-GB" dirty="0" err="1"/>
              <a:t>amet</a:t>
            </a:r>
            <a:endParaRPr lang="en-US" dirty="0"/>
          </a:p>
        </p:txBody>
      </p:sp>
      <p:sp>
        <p:nvSpPr>
          <p:cNvPr id="9" name="Rectangle 8">
            <a:extLst>
              <a:ext uri="{FF2B5EF4-FFF2-40B4-BE49-F238E27FC236}">
                <a16:creationId xmlns:a16="http://schemas.microsoft.com/office/drawing/2014/main" xmlns="" id="{6398956B-48EC-DF2B-0636-A5A27DC15850}"/>
              </a:ext>
            </a:extLst>
          </p:cNvPr>
          <p:cNvSpPr/>
          <p:nvPr userDrawn="1"/>
        </p:nvSpPr>
        <p:spPr>
          <a:xfrm>
            <a:off x="0" y="5961219"/>
            <a:ext cx="12191999" cy="89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CB274FE-9800-C338-4C6A-755F41BAA781}"/>
              </a:ext>
            </a:extLst>
          </p:cNvPr>
          <p:cNvPicPr>
            <a:picLocks noChangeAspect="1"/>
          </p:cNvPicPr>
          <p:nvPr userDrawn="1"/>
        </p:nvPicPr>
        <p:blipFill>
          <a:blip r:embed="rId2" cstate="print"/>
          <a:stretch>
            <a:fillRect/>
          </a:stretch>
        </p:blipFill>
        <p:spPr>
          <a:xfrm>
            <a:off x="257563" y="6217737"/>
            <a:ext cx="1415662" cy="381443"/>
          </a:xfrm>
          <a:prstGeom prst="rect">
            <a:avLst/>
          </a:prstGeom>
        </p:spPr>
      </p:pic>
      <p:sp>
        <p:nvSpPr>
          <p:cNvPr id="12" name="Subtitle 2">
            <a:extLst>
              <a:ext uri="{FF2B5EF4-FFF2-40B4-BE49-F238E27FC236}">
                <a16:creationId xmlns:a16="http://schemas.microsoft.com/office/drawing/2014/main" xmlns="" id="{282196C0-75F4-6B66-BCCF-123ADDDB7344}"/>
              </a:ext>
            </a:extLst>
          </p:cNvPr>
          <p:cNvSpPr>
            <a:spLocks noGrp="1"/>
          </p:cNvSpPr>
          <p:nvPr>
            <p:ph type="subTitle" idx="1" hasCustomPrompt="1"/>
          </p:nvPr>
        </p:nvSpPr>
        <p:spPr>
          <a:xfrm>
            <a:off x="468146" y="3121472"/>
            <a:ext cx="5397149" cy="1697630"/>
          </a:xfrm>
        </p:spPr>
        <p:txBody>
          <a:bodyPr/>
          <a:lstStyle>
            <a:lvl1pPr marL="0" indent="0" algn="l">
              <a:lnSpc>
                <a:spcPts val="2400"/>
              </a:lnSpc>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sp>
        <p:nvSpPr>
          <p:cNvPr id="14" name="Text Placeholder 11">
            <a:extLst>
              <a:ext uri="{FF2B5EF4-FFF2-40B4-BE49-F238E27FC236}">
                <a16:creationId xmlns:a16="http://schemas.microsoft.com/office/drawing/2014/main" xmlns="" id="{13B38676-775B-D5F8-8B20-50D9DC9C2FC6}"/>
              </a:ext>
            </a:extLst>
          </p:cNvPr>
          <p:cNvSpPr>
            <a:spLocks noGrp="1"/>
          </p:cNvSpPr>
          <p:nvPr>
            <p:ph type="body" sz="quarter" idx="13" hasCustomPrompt="1"/>
          </p:nvPr>
        </p:nvSpPr>
        <p:spPr>
          <a:xfrm>
            <a:off x="468141" y="674909"/>
            <a:ext cx="5397149" cy="194415"/>
          </a:xfrm>
        </p:spPr>
        <p:txBody>
          <a:bodyPr anchor="t" anchorCtr="0"/>
          <a:lstStyle>
            <a:lvl1pPr marL="0" indent="0">
              <a:lnSpc>
                <a:spcPts val="1550"/>
              </a:lnSpc>
              <a:spcBef>
                <a:spcPts val="0"/>
              </a:spcBef>
              <a:spcAft>
                <a:spcPts val="0"/>
              </a:spcAft>
              <a:defRPr sz="1200" b="0" baseline="0">
                <a:solidFill>
                  <a:schemeClr val="bg1"/>
                </a:solidFill>
              </a:defRPr>
            </a:lvl1pPr>
            <a:lvl2pPr marL="0">
              <a:lnSpc>
                <a:spcPts val="1900"/>
              </a:lnSpc>
              <a:spcAft>
                <a:spcPts val="0"/>
              </a:spcAft>
              <a:defRPr sz="1100" baseline="0">
                <a:solidFill>
                  <a:schemeClr val="bg1"/>
                </a:solidFill>
              </a:defRPr>
            </a:lvl2pPr>
          </a:lstStyle>
          <a:p>
            <a:pPr lvl="0"/>
            <a:r>
              <a:rPr lang="en-GB" dirty="0"/>
              <a:t>00/00/00</a:t>
            </a:r>
          </a:p>
        </p:txBody>
      </p:sp>
      <p:sp>
        <p:nvSpPr>
          <p:cNvPr id="15" name="Text Placeholder 11">
            <a:extLst>
              <a:ext uri="{FF2B5EF4-FFF2-40B4-BE49-F238E27FC236}">
                <a16:creationId xmlns:a16="http://schemas.microsoft.com/office/drawing/2014/main" xmlns="" id="{AA70BD2A-AA7F-8B5F-4353-D7C2CD46DF0A}"/>
              </a:ext>
            </a:extLst>
          </p:cNvPr>
          <p:cNvSpPr>
            <a:spLocks noGrp="1"/>
          </p:cNvSpPr>
          <p:nvPr>
            <p:ph type="body" sz="quarter" idx="11" hasCustomPrompt="1"/>
          </p:nvPr>
        </p:nvSpPr>
        <p:spPr>
          <a:xfrm>
            <a:off x="468142" y="5082059"/>
            <a:ext cx="5397149" cy="243356"/>
          </a:xfrm>
        </p:spPr>
        <p:txBody>
          <a:bodyPr anchor="t" anchorCtr="0"/>
          <a:lstStyle>
            <a:lvl1pPr marL="0" indent="0">
              <a:spcBef>
                <a:spcPts val="0"/>
              </a:spcBef>
              <a:spcAft>
                <a:spcPts val="0"/>
              </a:spcAft>
              <a:defRPr b="0" baseline="0">
                <a:solidFill>
                  <a:schemeClr val="bg1"/>
                </a:solidFill>
              </a:defRPr>
            </a:lvl1pPr>
            <a:lvl2pPr marL="0">
              <a:lnSpc>
                <a:spcPts val="1900"/>
              </a:lnSpc>
              <a:spcAft>
                <a:spcPts val="0"/>
              </a:spcAft>
              <a:defRPr sz="1100" baseline="0">
                <a:solidFill>
                  <a:schemeClr val="bg1"/>
                </a:solidFill>
              </a:defRPr>
            </a:lvl2pPr>
          </a:lstStyle>
          <a:p>
            <a:pPr lvl="0"/>
            <a:r>
              <a:rPr lang="en-GB" dirty="0"/>
              <a:t>Author name/department</a:t>
            </a:r>
          </a:p>
        </p:txBody>
      </p:sp>
      <p:sp>
        <p:nvSpPr>
          <p:cNvPr id="18" name="Text Placeholder 11">
            <a:extLst>
              <a:ext uri="{FF2B5EF4-FFF2-40B4-BE49-F238E27FC236}">
                <a16:creationId xmlns:a16="http://schemas.microsoft.com/office/drawing/2014/main" xmlns="" id="{80F57C87-7E64-6AFC-B2FC-A108FF4CF700}"/>
              </a:ext>
            </a:extLst>
          </p:cNvPr>
          <p:cNvSpPr>
            <a:spLocks noGrp="1"/>
          </p:cNvSpPr>
          <p:nvPr>
            <p:ph type="body" sz="quarter" idx="14" hasCustomPrompt="1"/>
          </p:nvPr>
        </p:nvSpPr>
        <p:spPr>
          <a:xfrm>
            <a:off x="468142" y="5351170"/>
            <a:ext cx="5397149" cy="195825"/>
          </a:xfrm>
        </p:spPr>
        <p:txBody>
          <a:bodyPr anchor="t" anchorCtr="0"/>
          <a:lstStyle>
            <a:lvl1pPr marL="0" indent="0">
              <a:lnSpc>
                <a:spcPts val="1550"/>
              </a:lnSpc>
              <a:spcBef>
                <a:spcPts val="0"/>
              </a:spcBef>
              <a:spcAft>
                <a:spcPts val="0"/>
              </a:spcAft>
              <a:defRPr sz="1100" b="0" baseline="0">
                <a:solidFill>
                  <a:schemeClr val="bg1"/>
                </a:solidFill>
              </a:defRPr>
            </a:lvl1pPr>
            <a:lvl2pPr marL="0">
              <a:lnSpc>
                <a:spcPts val="1550"/>
              </a:lnSpc>
              <a:spcAft>
                <a:spcPts val="0"/>
              </a:spcAft>
              <a:defRPr sz="1100" baseline="0">
                <a:solidFill>
                  <a:schemeClr val="tx1"/>
                </a:solidFill>
              </a:defRPr>
            </a:lvl2pPr>
          </a:lstStyle>
          <a:p>
            <a:pPr lvl="0"/>
            <a:r>
              <a:rPr lang="en-GB" dirty="0"/>
              <a:t>Operation  |  Taskforce  |  Unit</a:t>
            </a:r>
          </a:p>
        </p:txBody>
      </p:sp>
    </p:spTree>
    <p:extLst>
      <p:ext uri="{BB962C8B-B14F-4D97-AF65-F5344CB8AC3E}">
        <p14:creationId xmlns:p14="http://schemas.microsoft.com/office/powerpoint/2010/main" xmlns="" val="359066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PS_Text Only: 2 Columns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1488B-730D-4CD3-B1CF-428A1D767B61}"/>
              </a:ext>
            </a:extLst>
          </p:cNvPr>
          <p:cNvSpPr>
            <a:spLocks noGrp="1"/>
          </p:cNvSpPr>
          <p:nvPr>
            <p:ph type="title"/>
          </p:nvPr>
        </p:nvSpPr>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xmlns=""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616A614-5FB3-49A9-D97E-11DAEBD67079}"/>
              </a:ext>
            </a:extLst>
          </p:cNvPr>
          <p:cNvPicPr>
            <a:picLocks noChangeAspect="1"/>
          </p:cNvPicPr>
          <p:nvPr userDrawn="1"/>
        </p:nvPicPr>
        <p:blipFill>
          <a:blip r:embed="rId2" cstate="print"/>
          <a:stretch>
            <a:fillRect/>
          </a:stretch>
        </p:blipFill>
        <p:spPr>
          <a:xfrm>
            <a:off x="257563" y="6217737"/>
            <a:ext cx="1415662" cy="381443"/>
          </a:xfrm>
          <a:prstGeom prst="rect">
            <a:avLst/>
          </a:prstGeom>
        </p:spPr>
      </p:pic>
      <p:sp>
        <p:nvSpPr>
          <p:cNvPr id="12" name="Text Placeholder 11">
            <a:extLst>
              <a:ext uri="{FF2B5EF4-FFF2-40B4-BE49-F238E27FC236}">
                <a16:creationId xmlns:a16="http://schemas.microsoft.com/office/drawing/2014/main" xmlns="" id="{6246D85B-A418-A825-D93F-781499DB1BE8}"/>
              </a:ext>
            </a:extLst>
          </p:cNvPr>
          <p:cNvSpPr>
            <a:spLocks noGrp="1"/>
          </p:cNvSpPr>
          <p:nvPr>
            <p:ph type="body" sz="quarter" idx="11"/>
          </p:nvPr>
        </p:nvSpPr>
        <p:spPr/>
        <p:txBody>
          <a:bodyPr numCol="2" spcCol="46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18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PS_Text + Small Image (Blue)">
    <p:bg>
      <p:bgPr>
        <a:solidFill>
          <a:schemeClr val="bg1"/>
        </a:solidFill>
        <a:effectLst/>
      </p:bgPr>
    </p:bg>
    <p:spTree>
      <p:nvGrpSpPr>
        <p:cNvPr id="1" name=""/>
        <p:cNvGrpSpPr/>
        <p:nvPr/>
      </p:nvGrpSpPr>
      <p:grpSpPr>
        <a:xfrm>
          <a:off x="0" y="0"/>
          <a:ext cx="0" cy="0"/>
          <a:chOff x="0" y="0"/>
          <a:chExt cx="0" cy="0"/>
        </a:xfrm>
      </p:grpSpPr>
      <p:sp>
        <p:nvSpPr>
          <p:cNvPr id="4" name="Picture Placeholder 23">
            <a:extLst>
              <a:ext uri="{FF2B5EF4-FFF2-40B4-BE49-F238E27FC236}">
                <a16:creationId xmlns:a16="http://schemas.microsoft.com/office/drawing/2014/main" xmlns="" id="{1B2AD854-D43F-8EB7-B0C5-58121FE63C5E}"/>
              </a:ext>
            </a:extLst>
          </p:cNvPr>
          <p:cNvSpPr>
            <a:spLocks noGrp="1"/>
          </p:cNvSpPr>
          <p:nvPr>
            <p:ph type="pic" sz="quarter" idx="10" hasCustomPrompt="1"/>
          </p:nvPr>
        </p:nvSpPr>
        <p:spPr>
          <a:xfrm>
            <a:off x="0" y="0"/>
            <a:ext cx="2927869" cy="5961220"/>
          </a:xfrm>
          <a:solidFill>
            <a:srgbClr val="A6A6A6"/>
          </a:solidFill>
        </p:spPr>
        <p:txBody>
          <a:bodyPr anchor="ctr" anchorCtr="1"/>
          <a:lstStyle>
            <a:lvl1pPr>
              <a:defRPr>
                <a:solidFill>
                  <a:schemeClr val="bg1"/>
                </a:solidFill>
              </a:defRPr>
            </a:lvl1pPr>
          </a:lstStyle>
          <a:p>
            <a:r>
              <a:rPr lang="en-US" dirty="0"/>
              <a:t>Insert picture</a:t>
            </a:r>
          </a:p>
        </p:txBody>
      </p:sp>
      <p:sp>
        <p:nvSpPr>
          <p:cNvPr id="2" name="Title 1">
            <a:extLst>
              <a:ext uri="{FF2B5EF4-FFF2-40B4-BE49-F238E27FC236}">
                <a16:creationId xmlns:a16="http://schemas.microsoft.com/office/drawing/2014/main" xmlns="" id="{4001488B-730D-4CD3-B1CF-428A1D767B61}"/>
              </a:ext>
            </a:extLst>
          </p:cNvPr>
          <p:cNvSpPr>
            <a:spLocks noGrp="1"/>
          </p:cNvSpPr>
          <p:nvPr>
            <p:ph type="title"/>
          </p:nvPr>
        </p:nvSpPr>
        <p:spPr>
          <a:xfrm>
            <a:off x="3397956" y="642111"/>
            <a:ext cx="8325121" cy="754889"/>
          </a:xfrm>
        </p:spPr>
        <p:txBody>
          <a:bodyPr/>
          <a:lstStyle/>
          <a:p>
            <a:r>
              <a:rPr lang="en-US"/>
              <a:t>Click to edit Master title style</a:t>
            </a:r>
            <a:endParaRPr lang="en-US" dirty="0"/>
          </a:p>
        </p:txBody>
      </p:sp>
      <p:sp>
        <p:nvSpPr>
          <p:cNvPr id="7" name="Rectangle 6">
            <a:extLst>
              <a:ext uri="{FF2B5EF4-FFF2-40B4-BE49-F238E27FC236}">
                <a16:creationId xmlns:a16="http://schemas.microsoft.com/office/drawing/2014/main" xmlns="" id="{FAA7F1EF-4690-F0A3-FE2A-40B5D214D215}"/>
              </a:ext>
            </a:extLst>
          </p:cNvPr>
          <p:cNvSpPr/>
          <p:nvPr userDrawn="1"/>
        </p:nvSpPr>
        <p:spPr>
          <a:xfrm>
            <a:off x="0" y="5961219"/>
            <a:ext cx="12191999" cy="89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62482AB-7631-046F-DA12-82C8F481C208}"/>
              </a:ext>
            </a:extLst>
          </p:cNvPr>
          <p:cNvPicPr>
            <a:picLocks noChangeAspect="1"/>
          </p:cNvPicPr>
          <p:nvPr userDrawn="1"/>
        </p:nvPicPr>
        <p:blipFill>
          <a:blip r:embed="rId2" cstate="print"/>
          <a:stretch>
            <a:fillRect/>
          </a:stretch>
        </p:blipFill>
        <p:spPr>
          <a:xfrm>
            <a:off x="257563" y="6217737"/>
            <a:ext cx="1415662" cy="381443"/>
          </a:xfrm>
          <a:prstGeom prst="rect">
            <a:avLst/>
          </a:prstGeom>
        </p:spPr>
      </p:pic>
      <p:sp>
        <p:nvSpPr>
          <p:cNvPr id="15" name="Text Placeholder 10">
            <a:extLst>
              <a:ext uri="{FF2B5EF4-FFF2-40B4-BE49-F238E27FC236}">
                <a16:creationId xmlns:a16="http://schemas.microsoft.com/office/drawing/2014/main" xmlns="" id="{82AD78B6-B968-CE7B-47C2-270AC31A842F}"/>
              </a:ext>
            </a:extLst>
          </p:cNvPr>
          <p:cNvSpPr>
            <a:spLocks noGrp="1"/>
          </p:cNvSpPr>
          <p:nvPr>
            <p:ph type="body" sz="quarter" idx="12"/>
          </p:nvPr>
        </p:nvSpPr>
        <p:spPr>
          <a:xfrm>
            <a:off x="3397956" y="1610360"/>
            <a:ext cx="8326043"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0273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277134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181610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42381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29504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35468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138017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2890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FE5BC-A8EA-4B3B-A916-14651911608A}" type="datetimeFigureOut">
              <a:rPr lang="en-GB" smtClean="0"/>
              <a:pPr/>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66868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FE5BC-A8EA-4B3B-A916-14651911608A}" type="datetimeFigureOut">
              <a:rPr lang="en-GB" smtClean="0"/>
              <a:pPr/>
              <a:t>28/04/2026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C7148-B6CD-4B53-B9FF-4472A1F5CB87}" type="slidenum">
              <a:rPr lang="en-GB" smtClean="0"/>
              <a:pPr/>
              <a:t>‹#›</a:t>
            </a:fld>
            <a:endParaRPr lang="en-GB"/>
          </a:p>
        </p:txBody>
      </p:sp>
    </p:spTree>
    <p:extLst>
      <p:ext uri="{BB962C8B-B14F-4D97-AF65-F5344CB8AC3E}">
        <p14:creationId xmlns:p14="http://schemas.microsoft.com/office/powerpoint/2010/main" xmlns="" val="12880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stminster.gov.uk/report-it" TargetMode="External"/><Relationship Id="rId7" Type="http://schemas.openxmlformats.org/officeDocument/2006/relationships/hyperlink" Target="http://www.metengage.co.uk/" TargetMode="External"/><Relationship Id="rId2" Type="http://schemas.openxmlformats.org/officeDocument/2006/relationships/hyperlink" Target="https://crimestoppers-uk.org/" TargetMode="External"/><Relationship Id="rId1" Type="http://schemas.openxmlformats.org/officeDocument/2006/relationships/slideLayout" Target="../slideLayouts/slideLayout14.xml"/><Relationship Id="rId6" Type="http://schemas.openxmlformats.org/officeDocument/2006/relationships/hyperlink" Target="http://www.met.police.uk/" TargetMode="External"/><Relationship Id="rId5" Type="http://schemas.openxmlformats.org/officeDocument/2006/relationships/hyperlink" Target="https://www.met.police.uk/cp/crime-prevention/" TargetMode="External"/><Relationship Id="rId4" Type="http://schemas.openxmlformats.org/officeDocument/2006/relationships/hyperlink" Target="https://www.actionfraud.police.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etengage.co.uk/"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6488681-03D7-6F8A-D7B2-71FF1AAA68F6}"/>
              </a:ext>
            </a:extLst>
          </p:cNvPr>
          <p:cNvSpPr>
            <a:spLocks noGrp="1"/>
          </p:cNvSpPr>
          <p:nvPr>
            <p:ph type="ctrTitle"/>
          </p:nvPr>
        </p:nvSpPr>
        <p:spPr>
          <a:xfrm>
            <a:off x="166319" y="1251594"/>
            <a:ext cx="5397149" cy="1339671"/>
          </a:xfrm>
        </p:spPr>
        <p:txBody>
          <a:bodyPr/>
          <a:lstStyle/>
          <a:p>
            <a:r>
              <a:rPr lang="en-US" dirty="0"/>
              <a:t>Vincent square</a:t>
            </a:r>
          </a:p>
        </p:txBody>
      </p:sp>
      <p:sp>
        <p:nvSpPr>
          <p:cNvPr id="9" name="Subtitle 8">
            <a:extLst>
              <a:ext uri="{FF2B5EF4-FFF2-40B4-BE49-F238E27FC236}">
                <a16:creationId xmlns:a16="http://schemas.microsoft.com/office/drawing/2014/main" xmlns="" id="{5F8CFDEA-D4F4-7B49-A80E-0D5A494CFEFA}"/>
              </a:ext>
            </a:extLst>
          </p:cNvPr>
          <p:cNvSpPr>
            <a:spLocks noGrp="1"/>
          </p:cNvSpPr>
          <p:nvPr>
            <p:ph type="subTitle" idx="1"/>
          </p:nvPr>
        </p:nvSpPr>
        <p:spPr>
          <a:xfrm>
            <a:off x="203986" y="2544792"/>
            <a:ext cx="5397154" cy="2119626"/>
          </a:xfrm>
        </p:spPr>
        <p:txBody>
          <a:bodyPr vert="horz" lIns="91440" tIns="45720" rIns="91440" bIns="45720" rtlCol="0" anchor="t">
            <a:normAutofit/>
          </a:bodyPr>
          <a:lstStyle/>
          <a:p>
            <a:r>
              <a:rPr lang="en-US" dirty="0">
                <a:latin typeface="Arial"/>
                <a:cs typeface="Arial"/>
              </a:rPr>
              <a:t>An update for the Vincent Square Residents Association</a:t>
            </a:r>
          </a:p>
        </p:txBody>
      </p:sp>
      <p:sp>
        <p:nvSpPr>
          <p:cNvPr id="11" name="Text Placeholder 10">
            <a:extLst>
              <a:ext uri="{FF2B5EF4-FFF2-40B4-BE49-F238E27FC236}">
                <a16:creationId xmlns:a16="http://schemas.microsoft.com/office/drawing/2014/main" xmlns="" id="{1DCC2153-66B6-D266-D31C-4851658E3BF0}"/>
              </a:ext>
            </a:extLst>
          </p:cNvPr>
          <p:cNvSpPr>
            <a:spLocks noGrp="1"/>
          </p:cNvSpPr>
          <p:nvPr>
            <p:ph type="body" sz="quarter" idx="13"/>
          </p:nvPr>
        </p:nvSpPr>
        <p:spPr>
          <a:xfrm>
            <a:off x="203991" y="410580"/>
            <a:ext cx="5397149" cy="194415"/>
          </a:xfrm>
        </p:spPr>
        <p:txBody>
          <a:bodyPr>
            <a:noAutofit/>
          </a:bodyPr>
          <a:lstStyle/>
          <a:p>
            <a:pPr>
              <a:buNone/>
            </a:pPr>
            <a:r>
              <a:rPr lang="en-US" sz="1800" dirty="0"/>
              <a:t>17/03/2026</a:t>
            </a:r>
            <a:endParaRPr lang="en-US" dirty="0"/>
          </a:p>
        </p:txBody>
      </p:sp>
      <p:sp>
        <p:nvSpPr>
          <p:cNvPr id="10" name="Text Placeholder 9">
            <a:extLst>
              <a:ext uri="{FF2B5EF4-FFF2-40B4-BE49-F238E27FC236}">
                <a16:creationId xmlns:a16="http://schemas.microsoft.com/office/drawing/2014/main" xmlns="" id="{85B6862A-D918-11D0-2D7C-2435FB3B7CE7}"/>
              </a:ext>
            </a:extLst>
          </p:cNvPr>
          <p:cNvSpPr>
            <a:spLocks noGrp="1"/>
          </p:cNvSpPr>
          <p:nvPr>
            <p:ph type="body" sz="quarter" idx="11"/>
          </p:nvPr>
        </p:nvSpPr>
        <p:spPr>
          <a:xfrm>
            <a:off x="166319" y="4158314"/>
            <a:ext cx="5698973" cy="1012207"/>
          </a:xfrm>
        </p:spPr>
        <p:txBody>
          <a:bodyPr>
            <a:noAutofit/>
          </a:bodyPr>
          <a:lstStyle/>
          <a:p>
            <a:pPr>
              <a:buNone/>
            </a:pPr>
            <a:r>
              <a:rPr lang="en-US" sz="2000" dirty="0"/>
              <a:t>PS Ronnie Henderson / PC Tom Warburton / PC Matthew Davies / PCSO Simon McGregor-Wood / PC Shaun Mangat/ PCSO Alex Bird </a:t>
            </a:r>
          </a:p>
        </p:txBody>
      </p:sp>
      <p:pic>
        <p:nvPicPr>
          <p:cNvPr id="7" name="Picture 6" descr="A city with a lot of buildings and a parking lot">
            <a:extLst>
              <a:ext uri="{FF2B5EF4-FFF2-40B4-BE49-F238E27FC236}">
                <a16:creationId xmlns:a16="http://schemas.microsoft.com/office/drawing/2014/main" xmlns="" id="{B5825272-FA99-588B-2CA8-E1F8D87E058E}"/>
              </a:ext>
            </a:extLst>
          </p:cNvPr>
          <p:cNvPicPr>
            <a:picLocks noChangeAspect="1"/>
          </p:cNvPicPr>
          <p:nvPr/>
        </p:nvPicPr>
        <p:blipFill>
          <a:blip r:embed="rId3" cstate="print"/>
          <a:stretch>
            <a:fillRect/>
          </a:stretch>
        </p:blipFill>
        <p:spPr>
          <a:xfrm rot="5400000">
            <a:off x="6311309" y="38694"/>
            <a:ext cx="5532515" cy="5820894"/>
          </a:xfrm>
          <a:prstGeom prst="rect">
            <a:avLst/>
          </a:prstGeom>
        </p:spPr>
      </p:pic>
    </p:spTree>
    <p:extLst>
      <p:ext uri="{BB962C8B-B14F-4D97-AF65-F5344CB8AC3E}">
        <p14:creationId xmlns:p14="http://schemas.microsoft.com/office/powerpoint/2010/main" xmlns="" val="48560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30663"/>
            <a:ext cx="10515600" cy="670573"/>
          </a:xfrm>
        </p:spPr>
        <p:txBody>
          <a:bodyPr>
            <a:normAutofit fontScale="90000"/>
          </a:bodyPr>
          <a:lstStyle/>
          <a:p>
            <a:r>
              <a:rPr lang="en-GB" b="1" dirty="0">
                <a:solidFill>
                  <a:srgbClr val="0070C0"/>
                </a:solidFill>
              </a:rPr>
              <a:t>Forthcoming </a:t>
            </a:r>
          </a:p>
        </p:txBody>
      </p:sp>
      <p:sp>
        <p:nvSpPr>
          <p:cNvPr id="3" name="Text Placeholder 2"/>
          <p:cNvSpPr>
            <a:spLocks noGrp="1"/>
          </p:cNvSpPr>
          <p:nvPr>
            <p:ph type="body" sz="quarter" idx="11"/>
          </p:nvPr>
        </p:nvSpPr>
        <p:spPr>
          <a:xfrm>
            <a:off x="369277" y="801236"/>
            <a:ext cx="11304157" cy="4666891"/>
          </a:xfrm>
        </p:spPr>
        <p:txBody>
          <a:bodyPr vert="horz" lIns="91440" tIns="45720" rIns="91440" bIns="45720" numCol="1" spcCol="468000" rtlCol="0" anchor="t">
            <a:noAutofit/>
          </a:bodyPr>
          <a:lstStyle/>
          <a:p>
            <a:pPr marL="0" indent="0">
              <a:buNone/>
            </a:pPr>
            <a:endParaRPr lang="en-GB" sz="2400" dirty="0">
              <a:solidFill>
                <a:srgbClr val="1947AA"/>
              </a:solidFill>
            </a:endParaRPr>
          </a:p>
          <a:p>
            <a:pPr marL="285750" indent="-285750">
              <a:buFontTx/>
              <a:buChar char="-"/>
            </a:pPr>
            <a:r>
              <a:rPr lang="en-GB" sz="2400" dirty="0">
                <a:solidFill>
                  <a:srgbClr val="1947AA"/>
                </a:solidFill>
              </a:rPr>
              <a:t>Further Days Of Action tackling ASB &amp; criminality around Westminster Cathedral / Victoria Street</a:t>
            </a:r>
          </a:p>
          <a:p>
            <a:pPr marL="285750" indent="-285750">
              <a:buFontTx/>
              <a:buChar char="-"/>
            </a:pPr>
            <a:r>
              <a:rPr lang="en-GB" sz="2400" dirty="0">
                <a:solidFill>
                  <a:srgbClr val="1947AA"/>
                </a:solidFill>
              </a:rPr>
              <a:t>Reassurance Patrols around places of worship continue </a:t>
            </a:r>
          </a:p>
          <a:p>
            <a:pPr marL="285750" indent="-285750">
              <a:buFontTx/>
              <a:buChar char="-"/>
            </a:pPr>
            <a:r>
              <a:rPr lang="en-GB" sz="2400" dirty="0">
                <a:solidFill>
                  <a:schemeClr val="accent5">
                    <a:lumMod val="75000"/>
                  </a:schemeClr>
                </a:solidFill>
              </a:rPr>
              <a:t>Working with Housing / WCC &amp; partners to enforce a Closure on known drugs premises</a:t>
            </a:r>
          </a:p>
          <a:p>
            <a:pPr marL="285750" indent="-285750">
              <a:buFontTx/>
              <a:buChar char="-"/>
            </a:pPr>
            <a:r>
              <a:rPr lang="en-GB" sz="2400" dirty="0">
                <a:solidFill>
                  <a:srgbClr val="1947AA"/>
                </a:solidFill>
              </a:rPr>
              <a:t>Planned patrols with council &amp; neighbouring wards to deal with our hotspot areas</a:t>
            </a:r>
            <a:endParaRPr lang="en-GB" sz="2400" dirty="0">
              <a:solidFill>
                <a:srgbClr val="1947AA"/>
              </a:solidFill>
              <a:ea typeface="Calibri"/>
              <a:cs typeface="Calibri"/>
            </a:endParaRPr>
          </a:p>
          <a:p>
            <a:pPr marL="285750" indent="-285750">
              <a:buFontTx/>
              <a:buChar char="-"/>
            </a:pPr>
            <a:r>
              <a:rPr lang="en-GB" sz="2400" dirty="0">
                <a:solidFill>
                  <a:srgbClr val="1947AA"/>
                </a:solidFill>
              </a:rPr>
              <a:t>Resuming plain clothes work to tackle the drug issue in Victoria. </a:t>
            </a:r>
            <a:endParaRPr lang="en-GB" sz="2400" dirty="0">
              <a:solidFill>
                <a:srgbClr val="1947AA"/>
              </a:solidFill>
              <a:ea typeface="Calibri" panose="020F0502020204030204"/>
              <a:cs typeface="Calibri" panose="020F0502020204030204"/>
            </a:endParaRPr>
          </a:p>
          <a:p>
            <a:pPr marL="285750" indent="-285750">
              <a:buFontTx/>
              <a:buChar char="-"/>
            </a:pPr>
            <a:r>
              <a:rPr lang="en-GB" sz="2400" dirty="0">
                <a:solidFill>
                  <a:srgbClr val="1947AA"/>
                </a:solidFill>
                <a:ea typeface="Calibri" panose="020F0502020204030204"/>
                <a:cs typeface="Calibri" panose="020F0502020204030204"/>
              </a:rPr>
              <a:t>Community engagement events. Working with residents to discuss crime prevention advice, ways to report crime etc. </a:t>
            </a:r>
          </a:p>
          <a:p>
            <a:pPr marL="285750" indent="-285750">
              <a:buFontTx/>
              <a:buChar char="-"/>
            </a:pPr>
            <a:r>
              <a:rPr lang="en-GB" sz="2400" dirty="0">
                <a:solidFill>
                  <a:srgbClr val="1947AA"/>
                </a:solidFill>
                <a:ea typeface="Calibri" panose="020F0502020204030204"/>
                <a:cs typeface="Calibri" panose="020F0502020204030204"/>
              </a:rPr>
              <a:t>ASB Surgeries Continue </a:t>
            </a:r>
          </a:p>
          <a:p>
            <a:pPr marL="285750" indent="-285750">
              <a:buFontTx/>
              <a:buChar char="-"/>
            </a:pPr>
            <a:r>
              <a:rPr lang="en-GB" sz="2400" dirty="0">
                <a:solidFill>
                  <a:srgbClr val="1947AA"/>
                </a:solidFill>
                <a:ea typeface="Calibri" panose="020F0502020204030204"/>
                <a:cs typeface="Calibri" panose="020F0502020204030204"/>
              </a:rPr>
              <a:t>Attend court to issue Criminal Behaviour Orders on our top nominals. </a:t>
            </a:r>
          </a:p>
          <a:p>
            <a:pPr marL="0" indent="0">
              <a:buNone/>
            </a:pPr>
            <a:endParaRPr lang="en-GB" sz="2400" dirty="0">
              <a:solidFill>
                <a:srgbClr val="1947AA"/>
              </a:solidFill>
              <a:ea typeface="Calibri" panose="020F0502020204030204"/>
              <a:cs typeface="Calibri" panose="020F0502020204030204"/>
            </a:endParaRPr>
          </a:p>
          <a:p>
            <a:pPr marL="285750" indent="-285750">
              <a:buFontTx/>
              <a:buChar char="-"/>
            </a:pPr>
            <a:endParaRPr lang="en-GB" sz="2400" dirty="0">
              <a:solidFill>
                <a:srgbClr val="1947AA"/>
              </a:solidFill>
              <a:ea typeface="Calibri" panose="020F0502020204030204"/>
              <a:cs typeface="Calibri" panose="020F0502020204030204"/>
            </a:endParaRPr>
          </a:p>
        </p:txBody>
      </p:sp>
    </p:spTree>
    <p:extLst>
      <p:ext uri="{BB962C8B-B14F-4D97-AF65-F5344CB8AC3E}">
        <p14:creationId xmlns:p14="http://schemas.microsoft.com/office/powerpoint/2010/main" xmlns="" val="51569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7279" y="351964"/>
            <a:ext cx="3776567" cy="754889"/>
          </a:xfrm>
        </p:spPr>
        <p:txBody>
          <a:bodyPr/>
          <a:lstStyle/>
          <a:p>
            <a:r>
              <a:rPr lang="en-GB" b="1" dirty="0"/>
              <a:t>Useful Contacts</a:t>
            </a:r>
          </a:p>
        </p:txBody>
      </p:sp>
      <p:sp>
        <p:nvSpPr>
          <p:cNvPr id="4" name="Title 4">
            <a:extLst>
              <a:ext uri="{FF2B5EF4-FFF2-40B4-BE49-F238E27FC236}">
                <a16:creationId xmlns:a16="http://schemas.microsoft.com/office/drawing/2014/main" xmlns="" id="{2568F9FA-4652-DBE5-D7B3-6F2294E6182E}"/>
              </a:ext>
            </a:extLst>
          </p:cNvPr>
          <p:cNvSpPr txBox="1">
            <a:spLocks/>
          </p:cNvSpPr>
          <p:nvPr/>
        </p:nvSpPr>
        <p:spPr>
          <a:xfrm>
            <a:off x="293914" y="1227909"/>
            <a:ext cx="11666471" cy="4983479"/>
          </a:xfrm>
          <a:prstGeom prst="rect">
            <a:avLst/>
          </a:prstGeom>
        </p:spPr>
        <p:txBody>
          <a:bodyPr vert="horz" lIns="91440" tIns="45720" rIns="91440" bIns="45720" numCol="2"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400" b="1" dirty="0">
                <a:solidFill>
                  <a:schemeClr val="tx1">
                    <a:lumMod val="95000"/>
                    <a:lumOff val="5000"/>
                  </a:schemeClr>
                </a:solidFill>
              </a:rPr>
              <a:t>Crime Stoppers:</a:t>
            </a:r>
          </a:p>
          <a:p>
            <a:r>
              <a:rPr lang="en-GB" sz="6400" dirty="0">
                <a:solidFill>
                  <a:schemeClr val="tx1">
                    <a:lumMod val="95000"/>
                    <a:lumOff val="5000"/>
                  </a:schemeClr>
                </a:solidFill>
              </a:rPr>
              <a:t>0800 555 111</a:t>
            </a:r>
          </a:p>
          <a:p>
            <a:r>
              <a:rPr lang="en-GB" sz="6400" dirty="0">
                <a:solidFill>
                  <a:schemeClr val="tx1">
                    <a:lumMod val="95000"/>
                    <a:lumOff val="5000"/>
                  </a:schemeClr>
                </a:solidFill>
                <a:hlinkClick r:id="rId2"/>
              </a:rPr>
              <a:t>https://crimestoppers-uk.org/</a:t>
            </a:r>
            <a:endParaRPr lang="en-GB" sz="6400" dirty="0">
              <a:solidFill>
                <a:schemeClr val="tx1">
                  <a:lumMod val="95000"/>
                  <a:lumOff val="5000"/>
                </a:schemeClr>
              </a:solidFill>
            </a:endParaRPr>
          </a:p>
          <a:p>
            <a:endParaRPr lang="en-GB" sz="6400" dirty="0">
              <a:solidFill>
                <a:schemeClr val="tx1">
                  <a:lumMod val="95000"/>
                  <a:lumOff val="5000"/>
                </a:schemeClr>
              </a:solidFill>
            </a:endParaRPr>
          </a:p>
          <a:p>
            <a:r>
              <a:rPr lang="en-GB" sz="6400" b="1" dirty="0">
                <a:solidFill>
                  <a:schemeClr val="tx1">
                    <a:lumMod val="95000"/>
                    <a:lumOff val="5000"/>
                  </a:schemeClr>
                </a:solidFill>
              </a:rPr>
              <a:t>Westminster City Council Street Cleaning Team:</a:t>
            </a:r>
          </a:p>
          <a:p>
            <a:r>
              <a:rPr lang="en-GB" sz="6400" dirty="0">
                <a:solidFill>
                  <a:schemeClr val="tx1">
                    <a:lumMod val="95000"/>
                    <a:lumOff val="5000"/>
                  </a:schemeClr>
                </a:solidFill>
              </a:rPr>
              <a:t>020 7641 2000</a:t>
            </a:r>
          </a:p>
          <a:p>
            <a:r>
              <a:rPr lang="en-GB" sz="6400" dirty="0">
                <a:solidFill>
                  <a:schemeClr val="tx1">
                    <a:lumMod val="95000"/>
                    <a:lumOff val="5000"/>
                  </a:schemeClr>
                </a:solidFill>
                <a:hlinkClick r:id="rId3"/>
              </a:rPr>
              <a:t>https://www.westminster.gov.uk/report-it</a:t>
            </a:r>
            <a:endParaRPr lang="en-GB" sz="6400" dirty="0">
              <a:solidFill>
                <a:schemeClr val="tx1">
                  <a:lumMod val="95000"/>
                  <a:lumOff val="5000"/>
                </a:schemeClr>
              </a:solidFill>
            </a:endParaRPr>
          </a:p>
          <a:p>
            <a:endParaRPr lang="en-GB" sz="6400" dirty="0">
              <a:solidFill>
                <a:schemeClr val="tx1">
                  <a:lumMod val="95000"/>
                  <a:lumOff val="5000"/>
                </a:schemeClr>
              </a:solidFill>
            </a:endParaRPr>
          </a:p>
          <a:p>
            <a:r>
              <a:rPr lang="en-GB" sz="6400" b="1" dirty="0">
                <a:solidFill>
                  <a:schemeClr val="tx1">
                    <a:lumMod val="95000"/>
                    <a:lumOff val="5000"/>
                  </a:schemeClr>
                </a:solidFill>
              </a:rPr>
              <a:t>Confidential Victim Support:</a:t>
            </a:r>
          </a:p>
          <a:p>
            <a:r>
              <a:rPr lang="en-GB" sz="6400" dirty="0">
                <a:solidFill>
                  <a:schemeClr val="tx1">
                    <a:lumMod val="95000"/>
                    <a:lumOff val="5000"/>
                  </a:schemeClr>
                </a:solidFill>
              </a:rPr>
              <a:t>0808 1689 111</a:t>
            </a:r>
          </a:p>
          <a:p>
            <a:endParaRPr lang="en-GB" sz="6400" dirty="0">
              <a:solidFill>
                <a:schemeClr val="tx1">
                  <a:lumMod val="95000"/>
                  <a:lumOff val="5000"/>
                </a:schemeClr>
              </a:solidFill>
            </a:endParaRPr>
          </a:p>
          <a:p>
            <a:r>
              <a:rPr lang="en-GB" sz="6400" b="1" dirty="0">
                <a:solidFill>
                  <a:schemeClr val="tx1">
                    <a:lumMod val="95000"/>
                    <a:lumOff val="5000"/>
                  </a:schemeClr>
                </a:solidFill>
              </a:rPr>
              <a:t>Westminster City Council Noise Team:</a:t>
            </a:r>
          </a:p>
          <a:p>
            <a:r>
              <a:rPr lang="en-GB" sz="6400" dirty="0">
                <a:solidFill>
                  <a:schemeClr val="tx1">
                    <a:lumMod val="95000"/>
                    <a:lumOff val="5000"/>
                  </a:schemeClr>
                </a:solidFill>
              </a:rPr>
              <a:t>020 7641 2000</a:t>
            </a:r>
          </a:p>
          <a:p>
            <a:r>
              <a:rPr lang="en-GB" sz="6400" dirty="0">
                <a:solidFill>
                  <a:schemeClr val="tx1">
                    <a:lumMod val="95000"/>
                    <a:lumOff val="5000"/>
                  </a:schemeClr>
                </a:solidFill>
                <a:hlinkClick r:id="rId3"/>
              </a:rPr>
              <a:t>https://www.westminster.gov.uk/report-it</a:t>
            </a:r>
            <a:endParaRPr lang="en-GB" sz="6400" dirty="0">
              <a:solidFill>
                <a:schemeClr val="tx1">
                  <a:lumMod val="95000"/>
                  <a:lumOff val="5000"/>
                </a:schemeClr>
              </a:solidFill>
            </a:endParaRPr>
          </a:p>
          <a:p>
            <a:endParaRPr lang="en-GB" sz="6400" dirty="0">
              <a:solidFill>
                <a:schemeClr val="tx1">
                  <a:lumMod val="95000"/>
                  <a:lumOff val="5000"/>
                </a:schemeClr>
              </a:solidFill>
            </a:endParaRPr>
          </a:p>
          <a:p>
            <a:endParaRPr lang="en-GB" sz="6400" dirty="0">
              <a:solidFill>
                <a:schemeClr val="tx1">
                  <a:lumMod val="95000"/>
                  <a:lumOff val="5000"/>
                </a:schemeClr>
              </a:solidFill>
            </a:endParaRPr>
          </a:p>
          <a:p>
            <a:r>
              <a:rPr lang="en-GB" sz="6400" b="1" dirty="0">
                <a:solidFill>
                  <a:schemeClr val="tx1">
                    <a:lumMod val="95000"/>
                    <a:lumOff val="5000"/>
                  </a:schemeClr>
                </a:solidFill>
              </a:rPr>
              <a:t>Action Fraud:</a:t>
            </a:r>
          </a:p>
          <a:p>
            <a:r>
              <a:rPr lang="en-GB" sz="6400" dirty="0">
                <a:solidFill>
                  <a:schemeClr val="tx1">
                    <a:lumMod val="95000"/>
                    <a:lumOff val="5000"/>
                  </a:schemeClr>
                </a:solidFill>
              </a:rPr>
              <a:t>030 0123 2040</a:t>
            </a:r>
          </a:p>
          <a:p>
            <a:r>
              <a:rPr lang="en-GB" sz="6400" dirty="0">
                <a:solidFill>
                  <a:schemeClr val="tx1">
                    <a:lumMod val="95000"/>
                    <a:lumOff val="5000"/>
                  </a:schemeClr>
                </a:solidFill>
                <a:hlinkClick r:id="rId4"/>
              </a:rPr>
              <a:t>https://www.actionfraud.police.uk/</a:t>
            </a:r>
            <a:endParaRPr lang="en-GB" sz="6400" dirty="0">
              <a:solidFill>
                <a:schemeClr val="tx1">
                  <a:lumMod val="95000"/>
                  <a:lumOff val="5000"/>
                </a:schemeClr>
              </a:solidFill>
            </a:endParaRPr>
          </a:p>
          <a:p>
            <a:endParaRPr lang="en-GB" sz="6400" dirty="0">
              <a:solidFill>
                <a:schemeClr val="tx1">
                  <a:lumMod val="95000"/>
                  <a:lumOff val="5000"/>
                </a:schemeClr>
              </a:solidFill>
            </a:endParaRPr>
          </a:p>
          <a:p>
            <a:r>
              <a:rPr lang="en-GB" sz="6400" b="1" dirty="0">
                <a:solidFill>
                  <a:schemeClr val="tx1">
                    <a:lumMod val="95000"/>
                    <a:lumOff val="5000"/>
                  </a:schemeClr>
                </a:solidFill>
              </a:rPr>
              <a:t>Metropolitan Police Crime Prevention:</a:t>
            </a:r>
          </a:p>
          <a:p>
            <a:r>
              <a:rPr lang="en-GB" sz="6400" dirty="0">
                <a:solidFill>
                  <a:schemeClr val="tx1">
                    <a:lumMod val="95000"/>
                    <a:lumOff val="5000"/>
                  </a:schemeClr>
                </a:solidFill>
                <a:hlinkClick r:id="rId5"/>
              </a:rPr>
              <a:t>https://www.met.police.uk/cp/crime-prevention/</a:t>
            </a:r>
            <a:r>
              <a:rPr lang="en-GB" sz="6400" dirty="0">
                <a:solidFill>
                  <a:schemeClr val="tx1">
                    <a:lumMod val="95000"/>
                    <a:lumOff val="5000"/>
                  </a:schemeClr>
                </a:solidFill>
              </a:rPr>
              <a:t> </a:t>
            </a:r>
          </a:p>
          <a:p>
            <a:endParaRPr lang="en-GB" sz="4000" dirty="0">
              <a:solidFill>
                <a:schemeClr val="tx1">
                  <a:lumMod val="95000"/>
                  <a:lumOff val="5000"/>
                </a:schemeClr>
              </a:solidFill>
            </a:endParaRPr>
          </a:p>
          <a:p>
            <a:endParaRPr lang="en-GB" sz="4000" dirty="0">
              <a:solidFill>
                <a:schemeClr val="tx1">
                  <a:lumMod val="95000"/>
                  <a:lumOff val="5000"/>
                </a:schemeClr>
              </a:solidFill>
            </a:endParaRPr>
          </a:p>
          <a:p>
            <a:r>
              <a:rPr lang="en-GB" sz="4000" dirty="0">
                <a:solidFill>
                  <a:schemeClr val="tx1">
                    <a:lumMod val="95000"/>
                    <a:lumOff val="5000"/>
                  </a:schemeClr>
                </a:solidFill>
              </a:rPr>
              <a:t/>
            </a:r>
            <a:br>
              <a:rPr lang="en-GB" sz="4000" dirty="0">
                <a:solidFill>
                  <a:schemeClr val="tx1">
                    <a:lumMod val="95000"/>
                    <a:lumOff val="5000"/>
                  </a:schemeClr>
                </a:solidFill>
              </a:rPr>
            </a:br>
            <a:r>
              <a:rPr lang="en-US" sz="6000" dirty="0">
                <a:hlinkClick r:id="rId6"/>
              </a:rPr>
              <a:t>www.met.police.uk</a:t>
            </a:r>
            <a:r>
              <a:rPr lang="en-US" sz="6000" dirty="0"/>
              <a:t> / </a:t>
            </a:r>
            <a:r>
              <a:rPr lang="en-GB" sz="6000" u="sng" dirty="0">
                <a:hlinkClick r:id="rId7"/>
              </a:rPr>
              <a:t>www.metengage.co.uk</a:t>
            </a:r>
            <a:endParaRPr lang="en-US" sz="6000" dirty="0"/>
          </a:p>
          <a:p>
            <a:endParaRPr lang="en-US" sz="4000" dirty="0"/>
          </a:p>
          <a:p>
            <a:r>
              <a:rPr lang="en-GB" sz="4000" dirty="0">
                <a:solidFill>
                  <a:schemeClr val="tx1">
                    <a:lumMod val="95000"/>
                    <a:lumOff val="5000"/>
                  </a:schemeClr>
                </a:solidFill>
              </a:rPr>
              <a:t> </a:t>
            </a:r>
            <a:br>
              <a:rPr lang="en-GB" sz="4000" dirty="0">
                <a:solidFill>
                  <a:schemeClr val="tx1">
                    <a:lumMod val="95000"/>
                    <a:lumOff val="5000"/>
                  </a:schemeClr>
                </a:solidFill>
              </a:rPr>
            </a:br>
            <a:r>
              <a:rPr lang="en-GB" sz="4000" dirty="0">
                <a:solidFill>
                  <a:schemeClr val="tx1">
                    <a:lumMod val="95000"/>
                    <a:lumOff val="5000"/>
                  </a:schemeClr>
                </a:solidFill>
              </a:rPr>
              <a:t/>
            </a:r>
            <a:br>
              <a:rPr lang="en-GB" sz="4000" dirty="0">
                <a:solidFill>
                  <a:schemeClr val="tx1">
                    <a:lumMod val="95000"/>
                    <a:lumOff val="5000"/>
                  </a:schemeClr>
                </a:solidFill>
              </a:rPr>
            </a:br>
            <a:r>
              <a:rPr lang="en-US" sz="6000" dirty="0"/>
              <a:t>101  OR 999 in Emergencies</a:t>
            </a:r>
          </a:p>
          <a:p>
            <a:r>
              <a:rPr lang="en-US" sz="6000" dirty="0"/>
              <a:t>You can follow us on; https://twitter.com/MPSVincentSq</a:t>
            </a:r>
          </a:p>
          <a:p>
            <a:r>
              <a:rPr lang="en-GB" sz="6000" dirty="0">
                <a:solidFill>
                  <a:schemeClr val="tx1">
                    <a:lumMod val="95000"/>
                    <a:lumOff val="5000"/>
                  </a:schemeClr>
                </a:solidFill>
              </a:rPr>
              <a:t/>
            </a:r>
            <a:br>
              <a:rPr lang="en-GB" sz="6000" dirty="0">
                <a:solidFill>
                  <a:schemeClr val="tx1">
                    <a:lumMod val="95000"/>
                    <a:lumOff val="5000"/>
                  </a:schemeClr>
                </a:solidFill>
              </a:rPr>
            </a:br>
            <a:r>
              <a:rPr lang="en-GB" sz="2000" dirty="0">
                <a:solidFill>
                  <a:schemeClr val="tx1">
                    <a:lumMod val="95000"/>
                    <a:lumOff val="5000"/>
                  </a:schemeClr>
                </a:solidFill>
              </a:rPr>
              <a:t/>
            </a:r>
            <a:br>
              <a:rPr lang="en-GB" sz="2000" dirty="0">
                <a:solidFill>
                  <a:schemeClr val="tx1">
                    <a:lumMod val="95000"/>
                    <a:lumOff val="5000"/>
                  </a:schemeClr>
                </a:solidFill>
              </a:rPr>
            </a:br>
            <a:r>
              <a:rPr lang="en-GB" sz="2000" dirty="0">
                <a:solidFill>
                  <a:schemeClr val="tx1">
                    <a:lumMod val="95000"/>
                    <a:lumOff val="5000"/>
                  </a:schemeClr>
                </a:solidFill>
              </a:rPr>
              <a:t/>
            </a:r>
            <a:br>
              <a:rPr lang="en-GB" sz="2000" dirty="0">
                <a:solidFill>
                  <a:schemeClr val="tx1">
                    <a:lumMod val="95000"/>
                    <a:lumOff val="5000"/>
                  </a:schemeClr>
                </a:solidFill>
              </a:rPr>
            </a:br>
            <a:r>
              <a:rPr lang="en-GB" sz="2000" dirty="0"/>
              <a:t/>
            </a:r>
            <a:br>
              <a:rPr lang="en-GB" sz="2000" dirty="0"/>
            </a:br>
            <a:r>
              <a:rPr lang="en-GB" dirty="0"/>
              <a:t/>
            </a:r>
            <a:br>
              <a:rPr lang="en-GB" dirty="0"/>
            </a:br>
            <a:endParaRPr lang="en-US" dirty="0"/>
          </a:p>
        </p:txBody>
      </p:sp>
    </p:spTree>
    <p:extLst>
      <p:ext uri="{BB962C8B-B14F-4D97-AF65-F5344CB8AC3E}">
        <p14:creationId xmlns:p14="http://schemas.microsoft.com/office/powerpoint/2010/main" xmlns="" val="37289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2">
            <a:extLst>
              <a:ext uri="{FF2B5EF4-FFF2-40B4-BE49-F238E27FC236}">
                <a16:creationId xmlns:a16="http://schemas.microsoft.com/office/drawing/2014/main" xmlns="" id="{FAFECC5D-92F0-FE1E-8972-BF7BEC2AC16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716" y="159216"/>
            <a:ext cx="4161796" cy="16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6">
            <a:extLst>
              <a:ext uri="{FF2B5EF4-FFF2-40B4-BE49-F238E27FC236}">
                <a16:creationId xmlns:a16="http://schemas.microsoft.com/office/drawing/2014/main" xmlns="" id="{B2714F57-DC13-0860-B687-09C3E50EA1D4}"/>
              </a:ext>
            </a:extLst>
          </p:cNvPr>
          <p:cNvSpPr>
            <a:spLocks noGrp="1"/>
          </p:cNvSpPr>
          <p:nvPr>
            <p:ph type="title"/>
          </p:nvPr>
        </p:nvSpPr>
        <p:spPr>
          <a:xfrm>
            <a:off x="487012" y="159216"/>
            <a:ext cx="10920797" cy="6368143"/>
          </a:xfrm>
        </p:spPr>
        <p:txBody>
          <a:bodyPr>
            <a:normAutofit fontScale="90000"/>
          </a:bodyPr>
          <a:lstStyle/>
          <a:p>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3100" b="1" dirty="0">
                <a:latin typeface="+mn-lt"/>
              </a:rPr>
              <a:t>Visit:</a:t>
            </a:r>
            <a:r>
              <a:rPr lang="en-GB" sz="3100" dirty="0">
                <a:latin typeface="+mn-lt"/>
              </a:rPr>
              <a:t>  </a:t>
            </a:r>
            <a:r>
              <a:rPr lang="en-GB" sz="3100" u="sng" dirty="0">
                <a:latin typeface="+mn-lt"/>
                <a:hlinkClick r:id="rId3"/>
              </a:rPr>
              <a:t>www.metengage.co.uk</a:t>
            </a:r>
            <a:r>
              <a:rPr lang="en-GB" sz="3100" dirty="0">
                <a:latin typeface="+mn-lt"/>
              </a:rPr>
              <a:t/>
            </a:r>
            <a:br>
              <a:rPr lang="en-GB" sz="3100" dirty="0">
                <a:latin typeface="+mn-lt"/>
              </a:rPr>
            </a:br>
            <a:r>
              <a:rPr lang="en-GB" sz="3100" dirty="0">
                <a:latin typeface="+mn-lt"/>
              </a:rPr>
              <a:t/>
            </a:r>
            <a:br>
              <a:rPr lang="en-GB" sz="3100" dirty="0">
                <a:latin typeface="+mn-lt"/>
              </a:rPr>
            </a:br>
            <a:r>
              <a:rPr lang="en-GB" sz="3100" dirty="0">
                <a:latin typeface="+mn-lt"/>
                <a:cs typeface="Arial" panose="020B0604020202020204" pitchFamily="34" charset="0"/>
              </a:rPr>
              <a:t>Why sign up?  When you join Met Engage, you’ll receive:</a:t>
            </a:r>
            <a:br>
              <a:rPr lang="en-GB" sz="3100" dirty="0">
                <a:latin typeface="+mn-lt"/>
                <a:cs typeface="Arial" panose="020B0604020202020204" pitchFamily="34" charset="0"/>
              </a:rPr>
            </a:br>
            <a:r>
              <a:rPr lang="en-GB" sz="3100" dirty="0">
                <a:latin typeface="+mn-lt"/>
                <a:cs typeface="Arial" panose="020B0604020202020204" pitchFamily="34" charset="0"/>
              </a:rPr>
              <a:t/>
            </a:r>
            <a:br>
              <a:rPr lang="en-GB" sz="3100" dirty="0">
                <a:latin typeface="+mn-lt"/>
                <a:cs typeface="Arial" panose="020B0604020202020204" pitchFamily="34" charset="0"/>
              </a:rPr>
            </a:br>
            <a:r>
              <a:rPr lang="en-GB" sz="2700" dirty="0">
                <a:latin typeface="+mn-lt"/>
                <a:cs typeface="Arial" panose="020B0604020202020204" pitchFamily="34" charset="0"/>
              </a:rPr>
              <a:t>  - alerts about local crime, incidents and appeals</a:t>
            </a:r>
            <a:br>
              <a:rPr lang="en-GB" sz="2700" dirty="0">
                <a:latin typeface="+mn-lt"/>
                <a:cs typeface="Arial" panose="020B0604020202020204" pitchFamily="34" charset="0"/>
              </a:rPr>
            </a:br>
            <a:r>
              <a:rPr lang="en-GB" sz="2700" dirty="0">
                <a:latin typeface="+mn-lt"/>
                <a:cs typeface="Arial" panose="020B0604020202020204" pitchFamily="34" charset="0"/>
              </a:rPr>
              <a:t>  - advice to help keep you, your family and your community safe</a:t>
            </a:r>
            <a:br>
              <a:rPr lang="en-GB" sz="2700" dirty="0">
                <a:latin typeface="+mn-lt"/>
                <a:cs typeface="Arial" panose="020B0604020202020204" pitchFamily="34" charset="0"/>
              </a:rPr>
            </a:br>
            <a:r>
              <a:rPr lang="en-GB" sz="2700" dirty="0">
                <a:latin typeface="+mn-lt"/>
                <a:cs typeface="Arial" panose="020B0604020202020204" pitchFamily="34" charset="0"/>
              </a:rPr>
              <a:t>  - news from your local police officers</a:t>
            </a:r>
            <a:br>
              <a:rPr lang="en-GB" sz="2700" dirty="0">
                <a:latin typeface="+mn-lt"/>
                <a:cs typeface="Arial" panose="020B0604020202020204" pitchFamily="34" charset="0"/>
              </a:rPr>
            </a:br>
            <a:r>
              <a:rPr lang="en-GB" sz="2700" dirty="0">
                <a:latin typeface="+mn-lt"/>
                <a:cs typeface="Arial" panose="020B0604020202020204" pitchFamily="34" charset="0"/>
              </a:rPr>
              <a:t>  - warnings about scams and frauds</a:t>
            </a:r>
            <a:br>
              <a:rPr lang="en-GB" sz="2700" dirty="0">
                <a:latin typeface="+mn-lt"/>
                <a:cs typeface="Arial" panose="020B0604020202020204" pitchFamily="34" charset="0"/>
              </a:rPr>
            </a:br>
            <a:r>
              <a:rPr lang="en-GB" sz="2700" dirty="0">
                <a:latin typeface="+mn-lt"/>
                <a:cs typeface="Arial" panose="020B0604020202020204" pitchFamily="34" charset="0"/>
              </a:rPr>
              <a:t>  - invitations to community meetings and events</a:t>
            </a:r>
            <a:br>
              <a:rPr lang="en-GB" sz="2700" dirty="0">
                <a:latin typeface="+mn-lt"/>
                <a:cs typeface="Arial" panose="020B0604020202020204" pitchFamily="34" charset="0"/>
              </a:rPr>
            </a:br>
            <a:r>
              <a:rPr lang="en-GB" sz="2700" dirty="0">
                <a:latin typeface="+mn-lt"/>
                <a:cs typeface="Arial" panose="020B0604020202020204" pitchFamily="34" charset="0"/>
              </a:rPr>
              <a:t>  - chances to share your concerns and help shape local policing</a:t>
            </a:r>
            <a:r>
              <a:rPr lang="en-GB" dirty="0"/>
              <a:t/>
            </a:r>
            <a:br>
              <a:rPr lang="en-GB" dirty="0"/>
            </a:br>
            <a:endParaRPr lang="en-GB" dirty="0"/>
          </a:p>
        </p:txBody>
      </p:sp>
    </p:spTree>
    <p:extLst>
      <p:ext uri="{BB962C8B-B14F-4D97-AF65-F5344CB8AC3E}">
        <p14:creationId xmlns:p14="http://schemas.microsoft.com/office/powerpoint/2010/main" xmlns="" val="408397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2E26F7D-2165-C2DC-64D7-C1C487AB4677}"/>
              </a:ext>
            </a:extLst>
          </p:cNvPr>
          <p:cNvPicPr>
            <a:picLocks noChangeAspect="1"/>
          </p:cNvPicPr>
          <p:nvPr/>
        </p:nvPicPr>
        <p:blipFill>
          <a:blip r:embed="rId3" cstate="print"/>
          <a:srcRect l="10627" r="10287"/>
          <a:stretch>
            <a:fillRect/>
          </a:stretch>
        </p:blipFill>
        <p:spPr>
          <a:xfrm>
            <a:off x="8590291" y="3429000"/>
            <a:ext cx="3449107" cy="2011066"/>
          </a:xfrm>
          <a:prstGeom prst="rect">
            <a:avLst/>
          </a:prstGeom>
        </p:spPr>
      </p:pic>
      <p:sp>
        <p:nvSpPr>
          <p:cNvPr id="6" name="Title 1"/>
          <p:cNvSpPr txBox="1">
            <a:spLocks/>
          </p:cNvSpPr>
          <p:nvPr/>
        </p:nvSpPr>
        <p:spPr>
          <a:xfrm>
            <a:off x="621323" y="7945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endParaRPr lang="en-GB" dirty="0"/>
          </a:p>
        </p:txBody>
      </p:sp>
      <p:sp>
        <p:nvSpPr>
          <p:cNvPr id="5" name="Title 4">
            <a:extLst>
              <a:ext uri="{FF2B5EF4-FFF2-40B4-BE49-F238E27FC236}">
                <a16:creationId xmlns:a16="http://schemas.microsoft.com/office/drawing/2014/main" xmlns="" id="{2568F9FA-4652-DBE5-D7B3-6F2294E6182E}"/>
              </a:ext>
            </a:extLst>
          </p:cNvPr>
          <p:cNvSpPr>
            <a:spLocks noGrp="1"/>
          </p:cNvSpPr>
          <p:nvPr>
            <p:ph type="title"/>
          </p:nvPr>
        </p:nvSpPr>
        <p:spPr>
          <a:xfrm>
            <a:off x="152602" y="394610"/>
            <a:ext cx="11886796" cy="5536203"/>
          </a:xfrm>
        </p:spPr>
        <p:txBody>
          <a:bodyPr>
            <a:normAutofit fontScale="90000"/>
          </a:bodyPr>
          <a:lstStyle/>
          <a:p>
            <a:r>
              <a:rPr lang="en-GB" sz="1300" b="0" dirty="0"/>
              <a:t/>
            </a:r>
            <a:br>
              <a:rPr lang="en-GB" sz="1300" b="0" dirty="0"/>
            </a:br>
            <a:r>
              <a:rPr lang="en-GB" sz="1300" b="0" dirty="0"/>
              <a:t>Ward officers have continued a high rate of stop &amp; searches and arrests – focusing on locating and arresting wanted offenders on the street</a:t>
            </a:r>
            <a:r>
              <a:rPr lang="en-GB" sz="1300" dirty="0"/>
              <a:t>. Officers have also arrested several dealers in the Victoria area. </a:t>
            </a:r>
            <a:br>
              <a:rPr lang="en-GB" sz="1300" dirty="0"/>
            </a:br>
            <a:r>
              <a:rPr lang="en-GB" sz="1300" dirty="0"/>
              <a:t>- 6 BOB/FTA</a:t>
            </a:r>
            <a:br>
              <a:rPr lang="en-GB" sz="1300" dirty="0"/>
            </a:br>
            <a:r>
              <a:rPr lang="en-GB" sz="1300" dirty="0"/>
              <a:t>- 8 arrests for drug related offences</a:t>
            </a:r>
            <a:r>
              <a:rPr lang="en-GB" sz="1300" dirty="0">
                <a:solidFill>
                  <a:schemeClr val="tx1">
                    <a:lumMod val="95000"/>
                    <a:lumOff val="5000"/>
                  </a:schemeClr>
                </a:solidFill>
              </a:rPr>
              <a:t/>
            </a:r>
            <a:br>
              <a:rPr lang="en-GB" sz="1300" dirty="0">
                <a:solidFill>
                  <a:schemeClr val="tx1">
                    <a:lumMod val="95000"/>
                    <a:lumOff val="5000"/>
                  </a:schemeClr>
                </a:solidFill>
              </a:rPr>
            </a:br>
            <a:r>
              <a:rPr lang="en-GB" sz="1300" dirty="0">
                <a:solidFill>
                  <a:schemeClr val="tx1">
                    <a:lumMod val="95000"/>
                    <a:lumOff val="5000"/>
                  </a:schemeClr>
                </a:solidFill>
              </a:rPr>
              <a:t/>
            </a:r>
            <a:br>
              <a:rPr lang="en-GB" sz="1300" dirty="0">
                <a:solidFill>
                  <a:schemeClr val="tx1">
                    <a:lumMod val="95000"/>
                    <a:lumOff val="5000"/>
                  </a:schemeClr>
                </a:solidFill>
              </a:rPr>
            </a:br>
            <a:r>
              <a:rPr lang="en-GB" sz="1300" dirty="0">
                <a:solidFill>
                  <a:schemeClr val="tx1">
                    <a:lumMod val="95000"/>
                    <a:lumOff val="5000"/>
                  </a:schemeClr>
                </a:solidFill>
              </a:rPr>
              <a:t>Live facial recognition operation on Victoria Street in January resulting in 7 arrests </a:t>
            </a:r>
            <a:r>
              <a:rPr lang="en-GB" sz="1300" b="0" dirty="0"/>
              <a:t/>
            </a:r>
            <a:br>
              <a:rPr lang="en-GB" sz="1300" b="0" dirty="0"/>
            </a:br>
            <a:r>
              <a:rPr lang="en-GB" sz="1300" b="0" dirty="0"/>
              <a:t/>
            </a:r>
            <a:br>
              <a:rPr lang="en-GB" sz="1300" b="0" dirty="0"/>
            </a:br>
            <a:r>
              <a:rPr lang="en-GB" sz="1300" b="0" dirty="0"/>
              <a:t>Officers conducted a </a:t>
            </a:r>
            <a:r>
              <a:rPr lang="en-GB" sz="1300" dirty="0"/>
              <a:t>closure of a highly problematic property regarding Anti-social behaviour. During the closure of the property officers arrested an individual for PWITS Class A. During a further search of the property stolen items, drugs, ~£3000 in cash and equipment commonly used for drug dealing was seized. </a:t>
            </a:r>
            <a:br>
              <a:rPr lang="en-GB" sz="1300" dirty="0"/>
            </a:br>
            <a:r>
              <a:rPr lang="en-GB" sz="1300" dirty="0"/>
              <a:t/>
            </a:r>
            <a:br>
              <a:rPr lang="en-GB" sz="1300" dirty="0"/>
            </a:br>
            <a:r>
              <a:rPr lang="en-GB" sz="1300" dirty="0"/>
              <a:t>Two closure orders on properties involved in heavy ASB are at consultation stage. Officers will be seeking a court date for their closure later this month.  </a:t>
            </a:r>
            <a:br>
              <a:rPr lang="en-GB" sz="1300" dirty="0"/>
            </a:br>
            <a:r>
              <a:rPr lang="en-GB" sz="1300" dirty="0"/>
              <a:t/>
            </a:r>
            <a:br>
              <a:rPr lang="en-GB" sz="1300" dirty="0"/>
            </a:br>
            <a:r>
              <a:rPr lang="en-GB" sz="1300" dirty="0"/>
              <a:t>Early morning search warrants were executed concurrently on two separate properties. This resulted in the seizure of drugs and a large machete. </a:t>
            </a:r>
            <a:br>
              <a:rPr lang="en-GB" sz="1300" dirty="0"/>
            </a:br>
            <a:r>
              <a:rPr lang="en-GB" sz="1300" b="0" dirty="0">
                <a:ea typeface="Calibri Light"/>
                <a:cs typeface="Calibri Light"/>
              </a:rPr>
              <a:t/>
            </a:r>
            <a:br>
              <a:rPr lang="en-GB" sz="1300" b="0" dirty="0">
                <a:ea typeface="Calibri Light"/>
                <a:cs typeface="Calibri Light"/>
              </a:rPr>
            </a:br>
            <a:r>
              <a:rPr lang="en-GB" sz="1300" b="0" dirty="0"/>
              <a:t/>
            </a:r>
            <a:br>
              <a:rPr lang="en-GB" sz="1300" b="0" dirty="0"/>
            </a:br>
            <a:r>
              <a:rPr lang="en-GB" sz="1600" b="0" dirty="0"/>
              <a:t/>
            </a:r>
            <a:br>
              <a:rPr lang="en-GB" sz="1600" b="0" dirty="0"/>
            </a:br>
            <a:r>
              <a:rPr lang="en-GB" sz="1800" b="0" dirty="0"/>
              <a:t/>
            </a:r>
            <a:br>
              <a:rPr lang="en-GB" sz="1800" b="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dirty="0"/>
              <a:t/>
            </a:r>
            <a:br>
              <a:rPr lang="en-GB" dirty="0"/>
            </a:br>
            <a:endParaRPr lang="en-US" dirty="0"/>
          </a:p>
        </p:txBody>
      </p:sp>
      <p:sp>
        <p:nvSpPr>
          <p:cNvPr id="2" name="Title 1">
            <a:extLst>
              <a:ext uri="{FF2B5EF4-FFF2-40B4-BE49-F238E27FC236}">
                <a16:creationId xmlns:a16="http://schemas.microsoft.com/office/drawing/2014/main" xmlns="" id="{1B780378-FC65-AB50-BC0C-836B08F956CF}"/>
              </a:ext>
            </a:extLst>
          </p:cNvPr>
          <p:cNvSpPr txBox="1">
            <a:spLocks/>
          </p:cNvSpPr>
          <p:nvPr/>
        </p:nvSpPr>
        <p:spPr>
          <a:xfrm>
            <a:off x="152602" y="255744"/>
            <a:ext cx="10515600" cy="56793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5">
                    <a:lumMod val="75000"/>
                  </a:schemeClr>
                </a:solidFill>
              </a:rPr>
              <a:t>Results </a:t>
            </a:r>
          </a:p>
        </p:txBody>
      </p:sp>
      <p:pic>
        <p:nvPicPr>
          <p:cNvPr id="11" name="Picture 10" descr="A person standing in a room&#10;&#10;AI-generated content may be incorrect.">
            <a:extLst>
              <a:ext uri="{FF2B5EF4-FFF2-40B4-BE49-F238E27FC236}">
                <a16:creationId xmlns:a16="http://schemas.microsoft.com/office/drawing/2014/main" xmlns="" id="{FC95DBA0-464F-DAEE-B549-59F354B2B2D4}"/>
              </a:ext>
            </a:extLst>
          </p:cNvPr>
          <p:cNvPicPr>
            <a:picLocks noChangeAspect="1"/>
          </p:cNvPicPr>
          <p:nvPr/>
        </p:nvPicPr>
        <p:blipFill>
          <a:blip r:embed="rId4" cstate="print">
            <a:extLst>
              <a:ext uri="{28A0092B-C50C-407E-A947-70E740481C1C}">
                <a14:useLocalDpi xmlns:a14="http://schemas.microsoft.com/office/drawing/2010/main" xmlns="" val="0"/>
              </a:ext>
            </a:extLst>
          </a:blip>
          <a:srcRect l="12642"/>
          <a:stretch>
            <a:fillRect/>
          </a:stretch>
        </p:blipFill>
        <p:spPr>
          <a:xfrm rot="5400000">
            <a:off x="5059109" y="3549704"/>
            <a:ext cx="2061251" cy="1769657"/>
          </a:xfrm>
          <a:prstGeom prst="rect">
            <a:avLst/>
          </a:prstGeom>
        </p:spPr>
      </p:pic>
      <p:pic>
        <p:nvPicPr>
          <p:cNvPr id="13" name="Picture 12" descr="Two police officers walking on a sidewalk&#10;&#10;AI-generated content may be incorrect.">
            <a:extLst>
              <a:ext uri="{FF2B5EF4-FFF2-40B4-BE49-F238E27FC236}">
                <a16:creationId xmlns:a16="http://schemas.microsoft.com/office/drawing/2014/main" xmlns="" id="{FFFF1835-6EB1-1125-8CBA-866B66DE9F9A}"/>
              </a:ext>
            </a:extLst>
          </p:cNvPr>
          <p:cNvPicPr>
            <a:picLocks noChangeAspect="1"/>
          </p:cNvPicPr>
          <p:nvPr/>
        </p:nvPicPr>
        <p:blipFill>
          <a:blip r:embed="rId5" cstate="print">
            <a:extLst>
              <a:ext uri="{28A0092B-C50C-407E-A947-70E740481C1C}">
                <a14:useLocalDpi xmlns:a14="http://schemas.microsoft.com/office/drawing/2010/main" xmlns="" val="0"/>
              </a:ext>
            </a:extLst>
          </a:blip>
          <a:srcRect l="10236" r="15078"/>
          <a:stretch>
            <a:fillRect/>
          </a:stretch>
        </p:blipFill>
        <p:spPr>
          <a:xfrm>
            <a:off x="253655" y="3429000"/>
            <a:ext cx="3335523" cy="2061251"/>
          </a:xfrm>
          <a:prstGeom prst="rect">
            <a:avLst/>
          </a:prstGeom>
        </p:spPr>
      </p:pic>
    </p:spTree>
    <p:extLst>
      <p:ext uri="{BB962C8B-B14F-4D97-AF65-F5344CB8AC3E}">
        <p14:creationId xmlns:p14="http://schemas.microsoft.com/office/powerpoint/2010/main" xmlns="" val="108138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D7C028-096A-188F-EBEC-B9244D4079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47F190A-8966-1D5C-606D-67F7D690FE9B}"/>
              </a:ext>
            </a:extLst>
          </p:cNvPr>
          <p:cNvSpPr txBox="1">
            <a:spLocks/>
          </p:cNvSpPr>
          <p:nvPr/>
        </p:nvSpPr>
        <p:spPr>
          <a:xfrm>
            <a:off x="621323" y="794511"/>
            <a:ext cx="11254154" cy="754889"/>
          </a:xfrm>
          <a:prstGeom prst="rect">
            <a:avLst/>
          </a:prstGeom>
        </p:spPr>
        <p:txBody>
          <a:bodyPr vert="horz" wrap="square" lIns="0" tIns="0" rIns="0" bIns="0" rtlCol="0" anchor="t" anchorCtr="0">
            <a:noAutofit/>
          </a:bodyPr>
          <a:lstStyle>
            <a:lvl1pPr algn="l" defTabSz="914400" rtl="0" eaLnBrk="1" latinLnBrk="0" hangingPunct="1">
              <a:lnSpc>
                <a:spcPts val="3000"/>
              </a:lnSpc>
              <a:spcBef>
                <a:spcPct val="0"/>
              </a:spcBef>
              <a:spcAft>
                <a:spcPts val="600"/>
              </a:spcAft>
              <a:buNone/>
              <a:defRPr sz="2700" b="1" i="0" kern="1200" baseline="0">
                <a:solidFill>
                  <a:schemeClr val="tx2"/>
                </a:solidFill>
                <a:latin typeface="Arial" panose="020B0604020202020204" pitchFamily="34" charset="0"/>
                <a:ea typeface="+mj-ea"/>
                <a:cs typeface="Arial" panose="020B0604020202020204" pitchFamily="34" charset="0"/>
              </a:defRPr>
            </a:lvl1pPr>
          </a:lstStyle>
          <a:p>
            <a:endParaRPr lang="en-GB" dirty="0"/>
          </a:p>
        </p:txBody>
      </p:sp>
      <p:sp>
        <p:nvSpPr>
          <p:cNvPr id="2" name="Title 1">
            <a:extLst>
              <a:ext uri="{FF2B5EF4-FFF2-40B4-BE49-F238E27FC236}">
                <a16:creationId xmlns:a16="http://schemas.microsoft.com/office/drawing/2014/main" xmlns="" id="{D857198C-CF4B-59DD-A428-36654B35D44E}"/>
              </a:ext>
            </a:extLst>
          </p:cNvPr>
          <p:cNvSpPr txBox="1">
            <a:spLocks/>
          </p:cNvSpPr>
          <p:nvPr/>
        </p:nvSpPr>
        <p:spPr>
          <a:xfrm>
            <a:off x="152602" y="390902"/>
            <a:ext cx="10515600" cy="56793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5">
                    <a:lumMod val="75000"/>
                  </a:schemeClr>
                </a:solidFill>
              </a:rPr>
              <a:t>Results </a:t>
            </a:r>
          </a:p>
        </p:txBody>
      </p:sp>
      <p:sp>
        <p:nvSpPr>
          <p:cNvPr id="3" name="Title 4">
            <a:extLst>
              <a:ext uri="{FF2B5EF4-FFF2-40B4-BE49-F238E27FC236}">
                <a16:creationId xmlns:a16="http://schemas.microsoft.com/office/drawing/2014/main" xmlns="" id="{2F0CB1C5-5B94-898C-17A0-E339F535AD9D}"/>
              </a:ext>
            </a:extLst>
          </p:cNvPr>
          <p:cNvSpPr txBox="1">
            <a:spLocks/>
          </p:cNvSpPr>
          <p:nvPr/>
        </p:nvSpPr>
        <p:spPr>
          <a:xfrm>
            <a:off x="152602" y="794511"/>
            <a:ext cx="11886796" cy="55362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300" dirty="0">
                <a:ea typeface="Calibri Light"/>
                <a:cs typeface="Calibri Light"/>
              </a:rPr>
              <a:t/>
            </a:r>
            <a:br>
              <a:rPr lang="en-GB" sz="1300" dirty="0">
                <a:ea typeface="Calibri Light"/>
                <a:cs typeface="Calibri Light"/>
              </a:rPr>
            </a:br>
            <a:r>
              <a:rPr lang="en-GB" sz="1300" dirty="0">
                <a:ea typeface="Calibri Light"/>
                <a:cs typeface="Calibri Light"/>
              </a:rPr>
              <a:t/>
            </a:r>
            <a:br>
              <a:rPr lang="en-GB" sz="1300" dirty="0">
                <a:ea typeface="Calibri Light"/>
                <a:cs typeface="Calibri Light"/>
              </a:rPr>
            </a:br>
            <a:r>
              <a:rPr lang="en-GB" sz="1300" dirty="0"/>
              <a:t/>
            </a:r>
            <a:br>
              <a:rPr lang="en-GB" sz="1300" dirty="0"/>
            </a:br>
            <a:r>
              <a:rPr lang="en-GB" sz="1600" dirty="0"/>
              <a:t/>
            </a:r>
            <a:br>
              <a:rPr lang="en-GB" sz="1600" dirty="0"/>
            </a:br>
            <a:r>
              <a:rPr lang="en-GB" sz="1600" dirty="0"/>
              <a:t/>
            </a:r>
            <a:br>
              <a:rPr lang="en-GB" sz="1600" dirty="0"/>
            </a:br>
            <a:r>
              <a:rPr lang="en-GB" sz="1800" dirty="0"/>
              <a:t/>
            </a:r>
            <a:br>
              <a:rPr lang="en-GB" sz="18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dirty="0"/>
              <a:t/>
            </a:r>
            <a:br>
              <a:rPr lang="en-GB" dirty="0"/>
            </a:br>
            <a:endParaRPr lang="en-US" dirty="0"/>
          </a:p>
        </p:txBody>
      </p:sp>
      <p:sp>
        <p:nvSpPr>
          <p:cNvPr id="8" name="Title 4">
            <a:extLst>
              <a:ext uri="{FF2B5EF4-FFF2-40B4-BE49-F238E27FC236}">
                <a16:creationId xmlns:a16="http://schemas.microsoft.com/office/drawing/2014/main" xmlns="" id="{C211720E-CB44-4A51-3430-734C15A39FB7}"/>
              </a:ext>
            </a:extLst>
          </p:cNvPr>
          <p:cNvSpPr>
            <a:spLocks noGrp="1"/>
          </p:cNvSpPr>
          <p:nvPr>
            <p:ph type="title"/>
          </p:nvPr>
        </p:nvSpPr>
        <p:spPr>
          <a:xfrm>
            <a:off x="152602" y="1171955"/>
            <a:ext cx="11886796" cy="2643203"/>
          </a:xfrm>
        </p:spPr>
        <p:txBody>
          <a:bodyPr>
            <a:normAutofit fontScale="90000"/>
          </a:bodyPr>
          <a:lstStyle/>
          <a:p>
            <a:r>
              <a:rPr lang="en-GB" sz="1300" b="1" dirty="0">
                <a:solidFill>
                  <a:schemeClr val="tx1">
                    <a:lumMod val="95000"/>
                    <a:lumOff val="5000"/>
                  </a:schemeClr>
                </a:solidFill>
                <a:ea typeface="Calibri Light"/>
                <a:cs typeface="Calibri Light"/>
              </a:rPr>
              <a:t>Operation </a:t>
            </a:r>
            <a:r>
              <a:rPr lang="en-GB" sz="1300" b="1" dirty="0" err="1">
                <a:solidFill>
                  <a:schemeClr val="tx1">
                    <a:lumMod val="95000"/>
                    <a:lumOff val="5000"/>
                  </a:schemeClr>
                </a:solidFill>
                <a:ea typeface="Calibri Light"/>
                <a:cs typeface="Calibri Light"/>
              </a:rPr>
              <a:t>Varenna</a:t>
            </a:r>
            <a:r>
              <a:rPr lang="en-GB" sz="1300" b="1" dirty="0">
                <a:solidFill>
                  <a:schemeClr val="tx1">
                    <a:lumMod val="95000"/>
                    <a:lumOff val="5000"/>
                  </a:schemeClr>
                </a:solidFill>
                <a:ea typeface="Calibri Light"/>
                <a:cs typeface="Calibri Light"/>
              </a:rPr>
              <a:t> </a:t>
            </a:r>
            <a:br>
              <a:rPr lang="en-GB" sz="1300" b="1" dirty="0">
                <a:solidFill>
                  <a:schemeClr val="tx1">
                    <a:lumMod val="95000"/>
                    <a:lumOff val="5000"/>
                  </a:schemeClr>
                </a:solidFill>
                <a:ea typeface="Calibri Light"/>
                <a:cs typeface="Calibri Light"/>
              </a:rPr>
            </a:br>
            <a:r>
              <a:rPr lang="en-GB" sz="1300" dirty="0">
                <a:solidFill>
                  <a:schemeClr val="tx1">
                    <a:lumMod val="95000"/>
                    <a:lumOff val="5000"/>
                  </a:schemeClr>
                </a:solidFill>
                <a:ea typeface="Calibri Light"/>
                <a:cs typeface="Calibri Light"/>
              </a:rPr>
              <a:t/>
            </a:r>
            <a:br>
              <a:rPr lang="en-GB" sz="1300" dirty="0">
                <a:solidFill>
                  <a:schemeClr val="tx1">
                    <a:lumMod val="95000"/>
                    <a:lumOff val="5000"/>
                  </a:schemeClr>
                </a:solidFill>
                <a:ea typeface="Calibri Light"/>
                <a:cs typeface="Calibri Light"/>
              </a:rPr>
            </a:br>
            <a:r>
              <a:rPr lang="en-GB" sz="1300" dirty="0">
                <a:solidFill>
                  <a:schemeClr val="tx1">
                    <a:lumMod val="95000"/>
                    <a:lumOff val="5000"/>
                  </a:schemeClr>
                </a:solidFill>
                <a:ea typeface="Calibri Light"/>
                <a:cs typeface="Calibri Light"/>
              </a:rPr>
              <a:t>An operation set up to tackle the drug related anti-social behaviour around Westminster Cathedral and surround residential streets. </a:t>
            </a:r>
            <a:br>
              <a:rPr lang="en-GB" sz="1300" dirty="0">
                <a:solidFill>
                  <a:schemeClr val="tx1">
                    <a:lumMod val="95000"/>
                    <a:lumOff val="5000"/>
                  </a:schemeClr>
                </a:solidFill>
                <a:ea typeface="Calibri Light"/>
                <a:cs typeface="Calibri Light"/>
              </a:rPr>
            </a:br>
            <a:r>
              <a:rPr lang="en-GB" sz="1300" dirty="0">
                <a:solidFill>
                  <a:schemeClr val="tx1">
                    <a:lumMod val="95000"/>
                    <a:lumOff val="5000"/>
                  </a:schemeClr>
                </a:solidFill>
                <a:ea typeface="Calibri Light"/>
                <a:cs typeface="Calibri Light"/>
              </a:rPr>
              <a:t/>
            </a:r>
            <a:br>
              <a:rPr lang="en-GB" sz="1300" dirty="0">
                <a:solidFill>
                  <a:schemeClr val="tx1">
                    <a:lumMod val="95000"/>
                    <a:lumOff val="5000"/>
                  </a:schemeClr>
                </a:solidFill>
                <a:ea typeface="Calibri Light"/>
                <a:cs typeface="Calibri Light"/>
              </a:rPr>
            </a:br>
            <a:r>
              <a:rPr lang="en-GB" sz="1300" dirty="0">
                <a:solidFill>
                  <a:schemeClr val="tx1">
                    <a:lumMod val="95000"/>
                    <a:lumOff val="5000"/>
                  </a:schemeClr>
                </a:solidFill>
                <a:ea typeface="Calibri Light"/>
                <a:cs typeface="Calibri Light"/>
              </a:rPr>
              <a:t>This involves deployment of officers to the area on key ‘action days’ on both high visibility patrols as well as plain clothes deployments. This also includes co-deploying with partners in Westminster City Council, LHQ BID, My Local Bobby etc </a:t>
            </a:r>
            <a:br>
              <a:rPr lang="en-GB" sz="1300" dirty="0">
                <a:solidFill>
                  <a:schemeClr val="tx1">
                    <a:lumMod val="95000"/>
                    <a:lumOff val="5000"/>
                  </a:schemeClr>
                </a:solidFill>
                <a:ea typeface="Calibri Light"/>
                <a:cs typeface="Calibri Light"/>
              </a:rPr>
            </a:br>
            <a:r>
              <a:rPr lang="en-GB" sz="1300" dirty="0">
                <a:solidFill>
                  <a:schemeClr val="tx1">
                    <a:lumMod val="95000"/>
                    <a:lumOff val="5000"/>
                  </a:schemeClr>
                </a:solidFill>
                <a:ea typeface="Calibri Light"/>
                <a:cs typeface="Calibri Light"/>
              </a:rPr>
              <a:t/>
            </a:r>
            <a:br>
              <a:rPr lang="en-GB" sz="1300" dirty="0">
                <a:solidFill>
                  <a:schemeClr val="tx1">
                    <a:lumMod val="95000"/>
                    <a:lumOff val="5000"/>
                  </a:schemeClr>
                </a:solidFill>
                <a:ea typeface="Calibri Light"/>
                <a:cs typeface="Calibri Light"/>
              </a:rPr>
            </a:br>
            <a:r>
              <a:rPr lang="en-GB" sz="1300" dirty="0">
                <a:solidFill>
                  <a:schemeClr val="tx1">
                    <a:lumMod val="95000"/>
                    <a:lumOff val="5000"/>
                  </a:schemeClr>
                </a:solidFill>
                <a:ea typeface="Calibri Light"/>
                <a:cs typeface="Calibri Light"/>
              </a:rPr>
              <a:t>So far this has resulted TSG and other police units being deployed to the area outside of the times typically patrolled by ward officers. More officers on the street have had a significant impact on the drug dealing at local level. </a:t>
            </a:r>
            <a:br>
              <a:rPr lang="en-GB" sz="1300" dirty="0">
                <a:solidFill>
                  <a:schemeClr val="tx1">
                    <a:lumMod val="95000"/>
                    <a:lumOff val="5000"/>
                  </a:schemeClr>
                </a:solidFill>
                <a:ea typeface="Calibri Light"/>
                <a:cs typeface="Calibri Light"/>
              </a:rPr>
            </a:br>
            <a:r>
              <a:rPr lang="en-GB" sz="1300" b="0" dirty="0"/>
              <a:t/>
            </a:r>
            <a:br>
              <a:rPr lang="en-GB" sz="1300" b="0" dirty="0"/>
            </a:br>
            <a:r>
              <a:rPr lang="en-GB" sz="1300" b="0" dirty="0"/>
              <a:t/>
            </a:r>
            <a:br>
              <a:rPr lang="en-GB" sz="1300" b="0" dirty="0"/>
            </a:br>
            <a:r>
              <a:rPr lang="en-GB" sz="1300" b="0" dirty="0"/>
              <a:t/>
            </a:r>
            <a:br>
              <a:rPr lang="en-GB" sz="1300" b="0" dirty="0"/>
            </a:br>
            <a:endParaRPr lang="en-US" dirty="0"/>
          </a:p>
        </p:txBody>
      </p:sp>
      <p:pic>
        <p:nvPicPr>
          <p:cNvPr id="5" name="Picture 4" descr="A group of people standing on the street&#10;&#10;AI-generated content may be incorrect.">
            <a:extLst>
              <a:ext uri="{FF2B5EF4-FFF2-40B4-BE49-F238E27FC236}">
                <a16:creationId xmlns:a16="http://schemas.microsoft.com/office/drawing/2014/main" xmlns="" id="{31ACCCBE-F9E5-5477-147E-8303B6A25C10}"/>
              </a:ext>
            </a:extLst>
          </p:cNvPr>
          <p:cNvPicPr>
            <a:picLocks noChangeAspect="1"/>
          </p:cNvPicPr>
          <p:nvPr/>
        </p:nvPicPr>
        <p:blipFill>
          <a:blip r:embed="rId3" cstate="print">
            <a:extLst>
              <a:ext uri="{28A0092B-C50C-407E-A947-70E740481C1C}">
                <a14:useLocalDpi xmlns:a14="http://schemas.microsoft.com/office/drawing/2010/main" xmlns="" val="0"/>
              </a:ext>
            </a:extLst>
          </a:blip>
          <a:srcRect l="31741" t="31069" r="25478"/>
          <a:stretch>
            <a:fillRect/>
          </a:stretch>
        </p:blipFill>
        <p:spPr>
          <a:xfrm>
            <a:off x="256032" y="2945659"/>
            <a:ext cx="3685032" cy="2740386"/>
          </a:xfrm>
          <a:prstGeom prst="rect">
            <a:avLst/>
          </a:prstGeom>
        </p:spPr>
      </p:pic>
      <p:pic>
        <p:nvPicPr>
          <p:cNvPr id="12" name="Picture 11" descr="A person in a police uniform&#10;&#10;AI-generated content may be incorrect.">
            <a:extLst>
              <a:ext uri="{FF2B5EF4-FFF2-40B4-BE49-F238E27FC236}">
                <a16:creationId xmlns:a16="http://schemas.microsoft.com/office/drawing/2014/main" xmlns="" id="{698F3981-E373-EF19-56A4-CCA97CA12C3D}"/>
              </a:ext>
            </a:extLst>
          </p:cNvPr>
          <p:cNvPicPr>
            <a:picLocks noChangeAspect="1"/>
          </p:cNvPicPr>
          <p:nvPr/>
        </p:nvPicPr>
        <p:blipFill>
          <a:blip r:embed="rId4" cstate="print">
            <a:extLst>
              <a:ext uri="{28A0092B-C50C-407E-A947-70E740481C1C}">
                <a14:useLocalDpi xmlns:a14="http://schemas.microsoft.com/office/drawing/2010/main" xmlns="" val="0"/>
              </a:ext>
            </a:extLst>
          </a:blip>
          <a:srcRect l="29100" t="9889" r="24325"/>
          <a:stretch>
            <a:fillRect/>
          </a:stretch>
        </p:blipFill>
        <p:spPr>
          <a:xfrm>
            <a:off x="8366760" y="2867457"/>
            <a:ext cx="3199296" cy="2856830"/>
          </a:xfrm>
          <a:prstGeom prst="rect">
            <a:avLst/>
          </a:prstGeom>
        </p:spPr>
      </p:pic>
      <p:pic>
        <p:nvPicPr>
          <p:cNvPr id="14" name="Picture 13" descr="A person standing in front of a screen&#10;&#10;AI-generated content may be incorrect.">
            <a:extLst>
              <a:ext uri="{FF2B5EF4-FFF2-40B4-BE49-F238E27FC236}">
                <a16:creationId xmlns:a16="http://schemas.microsoft.com/office/drawing/2014/main" xmlns="" id="{5CA80D3E-EE99-9699-3299-3311F01C6831}"/>
              </a:ext>
            </a:extLst>
          </p:cNvPr>
          <p:cNvPicPr>
            <a:picLocks noChangeAspect="1"/>
          </p:cNvPicPr>
          <p:nvPr/>
        </p:nvPicPr>
        <p:blipFill>
          <a:blip r:embed="rId5" cstate="print">
            <a:extLst>
              <a:ext uri="{28A0092B-C50C-407E-A947-70E740481C1C}">
                <a14:useLocalDpi xmlns:a14="http://schemas.microsoft.com/office/drawing/2010/main" xmlns="" val="0"/>
              </a:ext>
            </a:extLst>
          </a:blip>
          <a:srcRect l="9001" r="11800"/>
          <a:stretch>
            <a:fillRect/>
          </a:stretch>
        </p:blipFill>
        <p:spPr>
          <a:xfrm>
            <a:off x="4242671" y="3169526"/>
            <a:ext cx="3747560" cy="2183893"/>
          </a:xfrm>
          <a:prstGeom prst="rect">
            <a:avLst/>
          </a:prstGeom>
        </p:spPr>
      </p:pic>
      <p:pic>
        <p:nvPicPr>
          <p:cNvPr id="16" name="Picture 15" descr="A car on the road&#10;&#10;AI-generated content may be incorrect.">
            <a:extLst>
              <a:ext uri="{FF2B5EF4-FFF2-40B4-BE49-F238E27FC236}">
                <a16:creationId xmlns:a16="http://schemas.microsoft.com/office/drawing/2014/main" xmlns="" id="{8FAC213E-8042-8EA7-6A01-E8499E0304CD}"/>
              </a:ext>
            </a:extLst>
          </p:cNvPr>
          <p:cNvPicPr>
            <a:picLocks noChangeAspect="1"/>
          </p:cNvPicPr>
          <p:nvPr/>
        </p:nvPicPr>
        <p:blipFill>
          <a:blip r:embed="rId6" cstate="print">
            <a:extLst>
              <a:ext uri="{28A0092B-C50C-407E-A947-70E740481C1C}">
                <a14:useLocalDpi xmlns:a14="http://schemas.microsoft.com/office/drawing/2010/main" xmlns="" val="0"/>
              </a:ext>
            </a:extLst>
          </a:blip>
          <a:srcRect l="11550" t="761" r="24550" b="23920"/>
          <a:stretch>
            <a:fillRect/>
          </a:stretch>
        </p:blipFill>
        <p:spPr>
          <a:xfrm>
            <a:off x="8676181" y="113009"/>
            <a:ext cx="3199296" cy="1740448"/>
          </a:xfrm>
          <a:prstGeom prst="rect">
            <a:avLst/>
          </a:prstGeom>
        </p:spPr>
      </p:pic>
      <p:sp>
        <p:nvSpPr>
          <p:cNvPr id="4" name="Oval 3">
            <a:extLst>
              <a:ext uri="{FF2B5EF4-FFF2-40B4-BE49-F238E27FC236}">
                <a16:creationId xmlns:a16="http://schemas.microsoft.com/office/drawing/2014/main" xmlns="" id="{41495482-9DA5-DA9C-2243-EE4AC872F24B}"/>
              </a:ext>
            </a:extLst>
          </p:cNvPr>
          <p:cNvSpPr/>
          <p:nvPr/>
        </p:nvSpPr>
        <p:spPr>
          <a:xfrm>
            <a:off x="2441274" y="3699908"/>
            <a:ext cx="215661" cy="230500"/>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48B3E885-F43C-A38F-B14C-8BB61CDCF83E}"/>
              </a:ext>
            </a:extLst>
          </p:cNvPr>
          <p:cNvSpPr/>
          <p:nvPr/>
        </p:nvSpPr>
        <p:spPr>
          <a:xfrm>
            <a:off x="1164566" y="3726611"/>
            <a:ext cx="138023" cy="18115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1834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7936"/>
          </a:xfrm>
        </p:spPr>
        <p:txBody>
          <a:bodyPr>
            <a:normAutofit fontScale="90000"/>
          </a:bodyPr>
          <a:lstStyle/>
          <a:p>
            <a:r>
              <a:rPr lang="en-GB" b="1" dirty="0">
                <a:solidFill>
                  <a:schemeClr val="accent5">
                    <a:lumMod val="75000"/>
                  </a:schemeClr>
                </a:solidFill>
              </a:rPr>
              <a:t>Total Number of Offences - Last 6 Months</a:t>
            </a:r>
          </a:p>
        </p:txBody>
      </p:sp>
      <p:pic>
        <p:nvPicPr>
          <p:cNvPr id="6" name="Picture 5">
            <a:extLst>
              <a:ext uri="{FF2B5EF4-FFF2-40B4-BE49-F238E27FC236}">
                <a16:creationId xmlns:a16="http://schemas.microsoft.com/office/drawing/2014/main" xmlns="" id="{D0C38C59-E16A-1925-C7A5-395AD9583A9B}"/>
              </a:ext>
            </a:extLst>
          </p:cNvPr>
          <p:cNvPicPr>
            <a:picLocks noChangeAspect="1"/>
          </p:cNvPicPr>
          <p:nvPr/>
        </p:nvPicPr>
        <p:blipFill>
          <a:blip r:embed="rId3" cstate="print"/>
          <a:stretch>
            <a:fillRect/>
          </a:stretch>
        </p:blipFill>
        <p:spPr>
          <a:xfrm>
            <a:off x="266132" y="1021981"/>
            <a:ext cx="11659736" cy="4849429"/>
          </a:xfrm>
          <a:prstGeom prst="rect">
            <a:avLst/>
          </a:prstGeom>
        </p:spPr>
      </p:pic>
    </p:spTree>
    <p:extLst>
      <p:ext uri="{BB962C8B-B14F-4D97-AF65-F5344CB8AC3E}">
        <p14:creationId xmlns:p14="http://schemas.microsoft.com/office/powerpoint/2010/main" xmlns="" val="360047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564"/>
          </a:xfrm>
        </p:spPr>
        <p:txBody>
          <a:bodyPr/>
          <a:lstStyle/>
          <a:p>
            <a:r>
              <a:rPr lang="en-GB" b="1" dirty="0">
                <a:solidFill>
                  <a:schemeClr val="accent5"/>
                </a:solidFill>
              </a:rPr>
              <a:t>All Drugs Offences - Last 365 Days</a:t>
            </a:r>
            <a:endParaRPr lang="en-GB" dirty="0">
              <a:solidFill>
                <a:schemeClr val="accent5"/>
              </a:solidFill>
            </a:endParaRPr>
          </a:p>
        </p:txBody>
      </p:sp>
      <p:sp>
        <p:nvSpPr>
          <p:cNvPr id="3" name="Text Placeholder 2"/>
          <p:cNvSpPr>
            <a:spLocks noGrp="1"/>
          </p:cNvSpPr>
          <p:nvPr>
            <p:ph type="body" sz="quarter" idx="11"/>
          </p:nvPr>
        </p:nvSpPr>
        <p:spPr>
          <a:xfrm>
            <a:off x="555477" y="1230594"/>
            <a:ext cx="10798323" cy="4383993"/>
          </a:xfrm>
        </p:spPr>
        <p:txBody>
          <a:bodyPr/>
          <a:lstStyle/>
          <a:p>
            <a:endParaRPr lang="en-GB" dirty="0"/>
          </a:p>
        </p:txBody>
      </p:sp>
      <p:pic>
        <p:nvPicPr>
          <p:cNvPr id="4" name="Picture 3">
            <a:extLst>
              <a:ext uri="{FF2B5EF4-FFF2-40B4-BE49-F238E27FC236}">
                <a16:creationId xmlns:a16="http://schemas.microsoft.com/office/drawing/2014/main" xmlns="" id="{7F0782A4-5848-8240-DC57-D40694759186}"/>
              </a:ext>
            </a:extLst>
          </p:cNvPr>
          <p:cNvPicPr>
            <a:picLocks noChangeAspect="1"/>
          </p:cNvPicPr>
          <p:nvPr/>
        </p:nvPicPr>
        <p:blipFill>
          <a:blip r:embed="rId2" cstate="print"/>
          <a:stretch>
            <a:fillRect/>
          </a:stretch>
        </p:blipFill>
        <p:spPr>
          <a:xfrm>
            <a:off x="185737" y="1164590"/>
            <a:ext cx="11820525" cy="4528820"/>
          </a:xfrm>
          <a:prstGeom prst="rect">
            <a:avLst/>
          </a:prstGeom>
        </p:spPr>
      </p:pic>
    </p:spTree>
    <p:extLst>
      <p:ext uri="{BB962C8B-B14F-4D97-AF65-F5344CB8AC3E}">
        <p14:creationId xmlns:p14="http://schemas.microsoft.com/office/powerpoint/2010/main" xmlns="" val="189596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normAutofit/>
          </a:bodyPr>
          <a:lstStyle/>
          <a:p>
            <a:r>
              <a:rPr lang="en-GB" sz="3600" b="1" dirty="0">
                <a:solidFill>
                  <a:schemeClr val="accent5"/>
                </a:solidFill>
              </a:rPr>
              <a:t>Anti Social Behaviour Heat Map October 2025</a:t>
            </a:r>
          </a:p>
        </p:txBody>
      </p:sp>
      <p:sp>
        <p:nvSpPr>
          <p:cNvPr id="3" name="Text Placeholder 2"/>
          <p:cNvSpPr>
            <a:spLocks noGrp="1"/>
          </p:cNvSpPr>
          <p:nvPr>
            <p:ph type="body" sz="quarter" idx="11"/>
          </p:nvPr>
        </p:nvSpPr>
        <p:spPr>
          <a:xfrm>
            <a:off x="838200" y="1175658"/>
            <a:ext cx="10515600" cy="4571999"/>
          </a:xfrm>
        </p:spPr>
        <p:txBody>
          <a:bodyPr/>
          <a:lstStyle/>
          <a:p>
            <a:endParaRPr lang="en-GB" dirty="0"/>
          </a:p>
        </p:txBody>
      </p:sp>
      <p:pic>
        <p:nvPicPr>
          <p:cNvPr id="4" name="Picture 3">
            <a:extLst>
              <a:ext uri="{FF2B5EF4-FFF2-40B4-BE49-F238E27FC236}">
                <a16:creationId xmlns:a16="http://schemas.microsoft.com/office/drawing/2014/main" xmlns="" id="{6365DCAB-3416-D20E-B3B1-453AE77E1AC8}"/>
              </a:ext>
            </a:extLst>
          </p:cNvPr>
          <p:cNvPicPr>
            <a:picLocks noChangeAspect="1"/>
          </p:cNvPicPr>
          <p:nvPr/>
        </p:nvPicPr>
        <p:blipFill>
          <a:blip r:embed="rId2" cstate="print"/>
          <a:stretch>
            <a:fillRect/>
          </a:stretch>
        </p:blipFill>
        <p:spPr>
          <a:xfrm>
            <a:off x="838200" y="931653"/>
            <a:ext cx="10515600" cy="4899804"/>
          </a:xfrm>
          <a:prstGeom prst="rect">
            <a:avLst/>
          </a:prstGeom>
        </p:spPr>
      </p:pic>
    </p:spTree>
    <p:extLst>
      <p:ext uri="{BB962C8B-B14F-4D97-AF65-F5344CB8AC3E}">
        <p14:creationId xmlns:p14="http://schemas.microsoft.com/office/powerpoint/2010/main" xmlns="" val="402979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77" y="306510"/>
            <a:ext cx="10955215" cy="913169"/>
          </a:xfrm>
        </p:spPr>
        <p:txBody>
          <a:bodyPr>
            <a:normAutofit/>
          </a:bodyPr>
          <a:lstStyle/>
          <a:p>
            <a:r>
              <a:rPr lang="en-GB" b="1" dirty="0">
                <a:solidFill>
                  <a:schemeClr val="accent5"/>
                </a:solidFill>
              </a:rPr>
              <a:t>Anti Social Behaviour Heat Map November 2025</a:t>
            </a:r>
            <a:endParaRPr lang="en-GB" dirty="0"/>
          </a:p>
        </p:txBody>
      </p:sp>
      <p:sp>
        <p:nvSpPr>
          <p:cNvPr id="3" name="Text Placeholder 2"/>
          <p:cNvSpPr>
            <a:spLocks noGrp="1"/>
          </p:cNvSpPr>
          <p:nvPr>
            <p:ph type="body" sz="quarter" idx="11"/>
          </p:nvPr>
        </p:nvSpPr>
        <p:spPr>
          <a:xfrm>
            <a:off x="838200" y="1110343"/>
            <a:ext cx="10515600" cy="4357396"/>
          </a:xfrm>
        </p:spPr>
        <p:txBody>
          <a:bodyPr/>
          <a:lstStyle/>
          <a:p>
            <a:endParaRPr lang="en-GB" dirty="0"/>
          </a:p>
        </p:txBody>
      </p:sp>
      <p:pic>
        <p:nvPicPr>
          <p:cNvPr id="4" name="Picture 3">
            <a:extLst>
              <a:ext uri="{FF2B5EF4-FFF2-40B4-BE49-F238E27FC236}">
                <a16:creationId xmlns:a16="http://schemas.microsoft.com/office/drawing/2014/main" xmlns="" id="{388134D0-8919-18C8-2289-3A2DB98D6698}"/>
              </a:ext>
            </a:extLst>
          </p:cNvPr>
          <p:cNvPicPr>
            <a:picLocks noChangeAspect="1"/>
          </p:cNvPicPr>
          <p:nvPr/>
        </p:nvPicPr>
        <p:blipFill>
          <a:blip r:embed="rId2" cstate="print"/>
          <a:stretch>
            <a:fillRect/>
          </a:stretch>
        </p:blipFill>
        <p:spPr>
          <a:xfrm>
            <a:off x="623278" y="972801"/>
            <a:ext cx="10955216" cy="4741817"/>
          </a:xfrm>
          <a:prstGeom prst="rect">
            <a:avLst/>
          </a:prstGeom>
        </p:spPr>
      </p:pic>
    </p:spTree>
    <p:extLst>
      <p:ext uri="{BB962C8B-B14F-4D97-AF65-F5344CB8AC3E}">
        <p14:creationId xmlns:p14="http://schemas.microsoft.com/office/powerpoint/2010/main" xmlns="" val="351491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1DE05-F3C7-3C68-9794-1FCD22F8143D}"/>
              </a:ext>
            </a:extLst>
          </p:cNvPr>
          <p:cNvSpPr>
            <a:spLocks noGrp="1"/>
          </p:cNvSpPr>
          <p:nvPr>
            <p:ph type="title"/>
          </p:nvPr>
        </p:nvSpPr>
        <p:spPr/>
        <p:txBody>
          <a:bodyPr/>
          <a:lstStyle/>
          <a:p>
            <a:r>
              <a:rPr lang="en-GB" b="1" dirty="0">
                <a:solidFill>
                  <a:schemeClr val="accent5"/>
                </a:solidFill>
              </a:rPr>
              <a:t>Anti Social Behaviour Heat Map December 2025</a:t>
            </a:r>
            <a:endParaRPr lang="en-GB" dirty="0"/>
          </a:p>
        </p:txBody>
      </p:sp>
      <p:sp>
        <p:nvSpPr>
          <p:cNvPr id="3" name="Text Placeholder 2">
            <a:extLst>
              <a:ext uri="{FF2B5EF4-FFF2-40B4-BE49-F238E27FC236}">
                <a16:creationId xmlns:a16="http://schemas.microsoft.com/office/drawing/2014/main" xmlns="" id="{45DC5102-7498-EE7F-4EC0-5BCABE257D7B}"/>
              </a:ext>
            </a:extLst>
          </p:cNvPr>
          <p:cNvSpPr>
            <a:spLocks noGrp="1"/>
          </p:cNvSpPr>
          <p:nvPr>
            <p:ph type="body" sz="quarter" idx="11"/>
          </p:nvPr>
        </p:nvSpPr>
        <p:spPr>
          <a:xfrm>
            <a:off x="838200" y="1563881"/>
            <a:ext cx="10515600" cy="4084890"/>
          </a:xfrm>
        </p:spPr>
        <p:txBody>
          <a:bodyPr/>
          <a:lstStyle/>
          <a:p>
            <a:endParaRPr lang="en-GB" dirty="0"/>
          </a:p>
        </p:txBody>
      </p:sp>
      <p:pic>
        <p:nvPicPr>
          <p:cNvPr id="4" name="Picture 3">
            <a:extLst>
              <a:ext uri="{FF2B5EF4-FFF2-40B4-BE49-F238E27FC236}">
                <a16:creationId xmlns:a16="http://schemas.microsoft.com/office/drawing/2014/main" xmlns="" id="{875A85A2-3106-6D83-3CA6-47756DA25821}"/>
              </a:ext>
            </a:extLst>
          </p:cNvPr>
          <p:cNvPicPr>
            <a:picLocks noChangeAspect="1"/>
          </p:cNvPicPr>
          <p:nvPr/>
        </p:nvPicPr>
        <p:blipFill rotWithShape="1">
          <a:blip r:embed="rId2" cstate="print"/>
          <a:srcRect r="1418"/>
          <a:stretch>
            <a:fillRect/>
          </a:stretch>
        </p:blipFill>
        <p:spPr bwMode="auto">
          <a:xfrm>
            <a:off x="838200" y="1563881"/>
            <a:ext cx="10606238" cy="434103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99523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271</Words>
  <Application>Microsoft Office PowerPoint</Application>
  <PresentationFormat>Custom</PresentationFormat>
  <Paragraphs>74</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Vincent square</vt:lpstr>
      <vt:lpstr>      Visit:  www.metengage.co.uk  Why sign up?  When you join Met Engage, you’ll receive:    - alerts about local crime, incidents and appeals   - advice to help keep you, your family and your community safe   - news from your local police officers   - warnings about scams and frauds   - invitations to community meetings and events   - chances to share your concerns and help shape local policing </vt:lpstr>
      <vt:lpstr> Ward officers have continued a high rate of stop &amp; searches and arrests – focusing on locating and arresting wanted offenders on the street. Officers have also arrested several dealers in the Victoria area.  - 6 BOB/FTA - 8 arrests for drug related offences  Live facial recognition operation on Victoria Street in January resulting in 7 arrests   Officers conducted a closure of a highly problematic property regarding Anti-social behaviour. During the closure of the property officers arrested an individual for PWITS Class A. During a further search of the property stolen items, drugs, ~£3000 in cash and equipment commonly used for drug dealing was seized.   Two closure orders on properties involved in heavy ASB are at consultation stage. Officers will be seeking a court date for their closure later this month.    Early morning search warrants were executed concurrently on two separate properties. This resulted in the seizure of drugs and a large machete.           </vt:lpstr>
      <vt:lpstr>Operation Varenna   An operation set up to tackle the drug related anti-social behaviour around Westminster Cathedral and surround residential streets.   This involves deployment of officers to the area on key ‘action days’ on both high visibility patrols as well as plain clothes deployments. This also includes co-deploying with partners in Westminster City Council, LHQ BID, My Local Bobby etc   So far this has resulted TSG and other police units being deployed to the area outside of the times typically patrolled by ward officers. More officers on the street have had a significant impact on the drug dealing at local level.     </vt:lpstr>
      <vt:lpstr>Total Number of Offences - Last 6 Months</vt:lpstr>
      <vt:lpstr>All Drugs Offences - Last 365 Days</vt:lpstr>
      <vt:lpstr>Anti Social Behaviour Heat Map October 2025</vt:lpstr>
      <vt:lpstr>Anti Social Behaviour Heat Map November 2025</vt:lpstr>
      <vt:lpstr>Anti Social Behaviour Heat Map December 2025</vt:lpstr>
      <vt:lpstr>Forthcoming </vt:lpstr>
      <vt:lpstr>Useful Contacts</vt:lpstr>
    </vt:vector>
  </TitlesOfParts>
  <Company>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square</dc:title>
  <dc:creator>Bird Alex J - AW-CU</dc:creator>
  <cp:lastModifiedBy>Felicity Bullock</cp:lastModifiedBy>
  <cp:revision>212</cp:revision>
  <dcterms:created xsi:type="dcterms:W3CDTF">2025-02-10T14:53:05Z</dcterms:created>
  <dcterms:modified xsi:type="dcterms:W3CDTF">2026-04-28T09:09:23Z</dcterms:modified>
</cp:coreProperties>
</file>